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257" r:id="rId3"/>
    <p:sldId id="266" r:id="rId4"/>
    <p:sldId id="258" r:id="rId5"/>
    <p:sldId id="265" r:id="rId6"/>
    <p:sldId id="925" r:id="rId7"/>
    <p:sldId id="927" r:id="rId8"/>
    <p:sldId id="917" r:id="rId9"/>
    <p:sldId id="260" r:id="rId10"/>
    <p:sldId id="743" r:id="rId11"/>
    <p:sldId id="744" r:id="rId12"/>
    <p:sldId id="752" r:id="rId13"/>
    <p:sldId id="753" r:id="rId14"/>
    <p:sldId id="259" r:id="rId15"/>
    <p:sldId id="919" r:id="rId16"/>
    <p:sldId id="918" r:id="rId17"/>
    <p:sldId id="261" r:id="rId18"/>
    <p:sldId id="888" r:id="rId19"/>
    <p:sldId id="762" r:id="rId20"/>
    <p:sldId id="813" r:id="rId21"/>
    <p:sldId id="696" r:id="rId22"/>
    <p:sldId id="829" r:id="rId23"/>
    <p:sldId id="870" r:id="rId24"/>
    <p:sldId id="824" r:id="rId25"/>
    <p:sldId id="819" r:id="rId26"/>
    <p:sldId id="854" r:id="rId27"/>
    <p:sldId id="825" r:id="rId28"/>
    <p:sldId id="820" r:id="rId29"/>
    <p:sldId id="858" r:id="rId30"/>
    <p:sldId id="851" r:id="rId31"/>
    <p:sldId id="826" r:id="rId32"/>
    <p:sldId id="821" r:id="rId33"/>
    <p:sldId id="859" r:id="rId34"/>
    <p:sldId id="852" r:id="rId35"/>
    <p:sldId id="815" r:id="rId36"/>
    <p:sldId id="916" r:id="rId37"/>
    <p:sldId id="904" r:id="rId38"/>
    <p:sldId id="907" r:id="rId39"/>
    <p:sldId id="898" r:id="rId40"/>
    <p:sldId id="905" r:id="rId41"/>
    <p:sldId id="906" r:id="rId42"/>
    <p:sldId id="908" r:id="rId43"/>
    <p:sldId id="900" r:id="rId44"/>
    <p:sldId id="909" r:id="rId45"/>
    <p:sldId id="910" r:id="rId46"/>
    <p:sldId id="911" r:id="rId47"/>
    <p:sldId id="902" r:id="rId48"/>
    <p:sldId id="912" r:id="rId49"/>
    <p:sldId id="899" r:id="rId50"/>
    <p:sldId id="913" r:id="rId51"/>
    <p:sldId id="901" r:id="rId52"/>
    <p:sldId id="861" r:id="rId53"/>
    <p:sldId id="922" r:id="rId54"/>
    <p:sldId id="920" r:id="rId55"/>
    <p:sldId id="923" r:id="rId56"/>
    <p:sldId id="926" r:id="rId57"/>
    <p:sldId id="262" r:id="rId58"/>
    <p:sldId id="263" r:id="rId59"/>
    <p:sldId id="264" r:id="rId60"/>
    <p:sldId id="921" r:id="rId61"/>
    <p:sldId id="92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9"/>
    <p:restoredTop sz="94654"/>
  </p:normalViewPr>
  <p:slideViewPr>
    <p:cSldViewPr snapToGrid="0">
      <p:cViewPr varScale="1">
        <p:scale>
          <a:sx n="327" d="100"/>
          <a:sy n="327" d="100"/>
        </p:scale>
        <p:origin x="2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DBD17B-B1F7-474D-B93E-F1F153EC0329}" type="datetimeFigureOut">
              <a:rPr lang="fr-FR" smtClean="0"/>
              <a:t>01/02/2026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E78E0-3811-BD47-97A8-1EB2CF63B1C7}" type="slidenum">
              <a:rPr lang="fr-FR" smtClean="0"/>
              <a:t>‹N°›</a:t>
            </a:fld>
            <a:endParaRPr lang="fr-FR"/>
          </a:p>
        </p:txBody>
      </p:sp>
    </p:spTree>
    <p:extLst>
      <p:ext uri="{BB962C8B-B14F-4D97-AF65-F5344CB8AC3E}">
        <p14:creationId xmlns:p14="http://schemas.microsoft.com/office/powerpoint/2010/main" val="168507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26</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3943290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345511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39</a:t>
            </a:fld>
            <a:endParaRPr lang="es-ES_tradnl"/>
          </a:p>
        </p:txBody>
      </p:sp>
    </p:spTree>
    <p:extLst>
      <p:ext uri="{BB962C8B-B14F-4D97-AF65-F5344CB8AC3E}">
        <p14:creationId xmlns:p14="http://schemas.microsoft.com/office/powerpoint/2010/main" val="2462708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40</a:t>
            </a:fld>
            <a:endParaRPr lang="es-ES_tradnl"/>
          </a:p>
        </p:txBody>
      </p:sp>
    </p:spTree>
    <p:extLst>
      <p:ext uri="{BB962C8B-B14F-4D97-AF65-F5344CB8AC3E}">
        <p14:creationId xmlns:p14="http://schemas.microsoft.com/office/powerpoint/2010/main" val="2875722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41</a:t>
            </a:fld>
            <a:endParaRPr lang="es-ES_tradnl"/>
          </a:p>
        </p:txBody>
      </p:sp>
    </p:spTree>
    <p:extLst>
      <p:ext uri="{BB962C8B-B14F-4D97-AF65-F5344CB8AC3E}">
        <p14:creationId xmlns:p14="http://schemas.microsoft.com/office/powerpoint/2010/main" val="181860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2698037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43</a:t>
            </a:fld>
            <a:endParaRPr lang="es-ES_tradnl"/>
          </a:p>
        </p:txBody>
      </p:sp>
    </p:spTree>
    <p:extLst>
      <p:ext uri="{BB962C8B-B14F-4D97-AF65-F5344CB8AC3E}">
        <p14:creationId xmlns:p14="http://schemas.microsoft.com/office/powerpoint/2010/main" val="297569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44</a:t>
            </a:fld>
            <a:endParaRPr lang="es-ES_tradnl"/>
          </a:p>
        </p:txBody>
      </p:sp>
    </p:spTree>
    <p:extLst>
      <p:ext uri="{BB962C8B-B14F-4D97-AF65-F5344CB8AC3E}">
        <p14:creationId xmlns:p14="http://schemas.microsoft.com/office/powerpoint/2010/main" val="406458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45</a:t>
            </a:fld>
            <a:endParaRPr lang="es-ES_tradnl"/>
          </a:p>
        </p:txBody>
      </p:sp>
    </p:spTree>
    <p:extLst>
      <p:ext uri="{BB962C8B-B14F-4D97-AF65-F5344CB8AC3E}">
        <p14:creationId xmlns:p14="http://schemas.microsoft.com/office/powerpoint/2010/main" val="3895615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41277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207173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1538289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3702267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2563817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899692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23</a:t>
            </a:fld>
            <a:endParaRPr lang="fr-FR"/>
          </a:p>
        </p:txBody>
      </p:sp>
    </p:spTree>
    <p:extLst>
      <p:ext uri="{BB962C8B-B14F-4D97-AF65-F5344CB8AC3E}">
        <p14:creationId xmlns:p14="http://schemas.microsoft.com/office/powerpoint/2010/main" val="3141607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2/1/26</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2/1/26</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2/1/26</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2/1/26</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2/1/26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2/1/26</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 name="ZoneTexte 7">
            <a:extLst>
              <a:ext uri="{FF2B5EF4-FFF2-40B4-BE49-F238E27FC236}">
                <a16:creationId xmlns:a16="http://schemas.microsoft.com/office/drawing/2014/main" id="{B7AD0752-8AFD-300E-833F-E28F12DDF61A}"/>
              </a:ext>
            </a:extLst>
          </p:cNvPr>
          <p:cNvSpPr txBox="1"/>
          <p:nvPr userDrawn="1">
            <p:extLst>
              <p:ext uri="{1162E1C5-73C7-4A58-AE30-91384D911F3F}">
                <p184:classification xmlns:p184="http://schemas.microsoft.com/office/powerpoint/2018/4/main" val="ftr"/>
              </p:ext>
            </p:extLst>
          </p:nvPr>
        </p:nvSpPr>
        <p:spPr>
          <a:xfrm>
            <a:off x="63500" y="6642100"/>
            <a:ext cx="2733675" cy="152400"/>
          </a:xfrm>
          <a:prstGeom prst="rect">
            <a:avLst/>
          </a:prstGeom>
        </p:spPr>
        <p:txBody>
          <a:bodyPr horzOverflow="overflow" lIns="0" tIns="0" rIns="0" bIns="0">
            <a:spAutoFit/>
          </a:bodyPr>
          <a:lstStyle/>
          <a:p>
            <a:pPr algn="l"/>
            <a:r>
              <a:rPr lang="fr-FR" sz="1000">
                <a:solidFill>
                  <a:srgbClr val="000000">
                    <a:alpha val="50000"/>
                  </a:srgbClr>
                </a:solidFill>
                <a:latin typeface="Aptos" panose="020B0004020202020204" pitchFamily="34" charset="0"/>
              </a:rPr>
              <a:t>  Classification : Confidentiel - Donnée Entreprise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proceedings.neurips.cc/paper/2015/file/86df7dcfd896fcaf2674f757a2463eba-Paper.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3.xml"/><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4.xml"/><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5.xml"/><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6.xml"/><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7.xml"/><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8.xml"/><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AxaFrance/slight-capture" TargetMode="External"/><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B3557-9182-6580-B482-5D1D88400A54}"/>
              </a:ext>
            </a:extLst>
          </p:cNvPr>
          <p:cNvSpPr>
            <a:spLocks noGrp="1"/>
          </p:cNvSpPr>
          <p:nvPr>
            <p:ph type="ctrTitle"/>
          </p:nvPr>
        </p:nvSpPr>
        <p:spPr/>
        <p:txBody>
          <a:bodyPr/>
          <a:lstStyle/>
          <a:p>
            <a:r>
              <a:rPr lang="fr-FR" dirty="0"/>
              <a:t>API &amp; Cloud for data business</a:t>
            </a:r>
          </a:p>
        </p:txBody>
      </p:sp>
      <p:sp>
        <p:nvSpPr>
          <p:cNvPr id="3" name="Sous-titre 2">
            <a:extLst>
              <a:ext uri="{FF2B5EF4-FFF2-40B4-BE49-F238E27FC236}">
                <a16:creationId xmlns:a16="http://schemas.microsoft.com/office/drawing/2014/main" id="{C8D34FBC-C9E0-55CB-3F17-C103EDE122FA}"/>
              </a:ext>
            </a:extLst>
          </p:cNvPr>
          <p:cNvSpPr>
            <a:spLocks noGrp="1"/>
          </p:cNvSpPr>
          <p:nvPr>
            <p:ph type="subTitle" idx="1"/>
          </p:nvPr>
        </p:nvSpPr>
        <p:spPr/>
        <p:txBody>
          <a:bodyPr/>
          <a:lstStyle/>
          <a:p>
            <a:r>
              <a:rPr lang="fr-FR" dirty="0"/>
              <a:t>Promotion 2025-2026</a:t>
            </a:r>
          </a:p>
        </p:txBody>
      </p:sp>
    </p:spTree>
    <p:extLst>
      <p:ext uri="{BB962C8B-B14F-4D97-AF65-F5344CB8AC3E}">
        <p14:creationId xmlns:p14="http://schemas.microsoft.com/office/powerpoint/2010/main" val="200241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7686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3169368" y="5556081"/>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5750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1F8E8-9E12-223A-282B-29192540B684}"/>
              </a:ext>
            </a:extLst>
          </p:cNvPr>
          <p:cNvSpPr>
            <a:spLocks noGrp="1"/>
          </p:cNvSpPr>
          <p:nvPr>
            <p:ph type="title"/>
          </p:nvPr>
        </p:nvSpPr>
        <p:spPr/>
        <p:txBody>
          <a:bodyPr/>
          <a:lstStyle/>
          <a:p>
            <a:r>
              <a:rPr lang="fr-FR" dirty="0"/>
              <a:t>ML ?</a:t>
            </a:r>
          </a:p>
        </p:txBody>
      </p:sp>
      <p:sp>
        <p:nvSpPr>
          <p:cNvPr id="3" name="Espace réservé du contenu 2">
            <a:extLst>
              <a:ext uri="{FF2B5EF4-FFF2-40B4-BE49-F238E27FC236}">
                <a16:creationId xmlns:a16="http://schemas.microsoft.com/office/drawing/2014/main" id="{C25FAD51-6613-75E2-0707-5F1BC25FAA8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EE39BE7-2D3A-AE87-0E8D-E064CAAB1B8D}"/>
              </a:ext>
            </a:extLst>
          </p:cNvPr>
          <p:cNvPicPr>
            <a:picLocks noChangeAspect="1"/>
          </p:cNvPicPr>
          <p:nvPr/>
        </p:nvPicPr>
        <p:blipFill>
          <a:blip r:embed="rId2"/>
          <a:stretch>
            <a:fillRect/>
          </a:stretch>
        </p:blipFill>
        <p:spPr>
          <a:xfrm>
            <a:off x="2480608" y="271589"/>
            <a:ext cx="7230784" cy="6029198"/>
          </a:xfrm>
          <a:prstGeom prst="rect">
            <a:avLst/>
          </a:prstGeom>
        </p:spPr>
      </p:pic>
    </p:spTree>
    <p:extLst>
      <p:ext uri="{BB962C8B-B14F-4D97-AF65-F5344CB8AC3E}">
        <p14:creationId xmlns:p14="http://schemas.microsoft.com/office/powerpoint/2010/main" val="3442117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29FDAC-A274-F5DD-EDA3-CCC276F42026}"/>
              </a:ext>
            </a:extLst>
          </p:cNvPr>
          <p:cNvSpPr>
            <a:spLocks noGrp="1"/>
          </p:cNvSpPr>
          <p:nvPr>
            <p:ph type="title"/>
          </p:nvPr>
        </p:nvSpPr>
        <p:spPr/>
        <p:txBody>
          <a:bodyPr/>
          <a:lstStyle/>
          <a:p>
            <a:r>
              <a:rPr lang="fr-FR" dirty="0"/>
              <a:t>La data</a:t>
            </a:r>
          </a:p>
        </p:txBody>
      </p:sp>
      <p:sp>
        <p:nvSpPr>
          <p:cNvPr id="3" name="Espace réservé du contenu 2">
            <a:extLst>
              <a:ext uri="{FF2B5EF4-FFF2-40B4-BE49-F238E27FC236}">
                <a16:creationId xmlns:a16="http://schemas.microsoft.com/office/drawing/2014/main" id="{66AF7FC2-8B41-A0D9-06F1-5E9C1F17A88D}"/>
              </a:ext>
            </a:extLst>
          </p:cNvPr>
          <p:cNvSpPr>
            <a:spLocks noGrp="1"/>
          </p:cNvSpPr>
          <p:nvPr>
            <p:ph idx="1"/>
          </p:nvPr>
        </p:nvSpPr>
        <p:spPr/>
        <p:txBody>
          <a:bodyPr/>
          <a:lstStyle/>
          <a:p>
            <a:endParaRPr lang="fr-FR"/>
          </a:p>
        </p:txBody>
      </p:sp>
      <p:pic>
        <p:nvPicPr>
          <p:cNvPr id="4" name="Espace réservé du contenu 4">
            <a:extLst>
              <a:ext uri="{FF2B5EF4-FFF2-40B4-BE49-F238E27FC236}">
                <a16:creationId xmlns:a16="http://schemas.microsoft.com/office/drawing/2014/main" id="{C0AC661D-D48A-903D-A0E3-4FD1D9533472}"/>
              </a:ext>
            </a:extLst>
          </p:cNvPr>
          <p:cNvPicPr>
            <a:picLocks noChangeAspect="1"/>
          </p:cNvPicPr>
          <p:nvPr/>
        </p:nvPicPr>
        <p:blipFill>
          <a:blip r:embed="rId2"/>
          <a:stretch>
            <a:fillRect/>
          </a:stretch>
        </p:blipFill>
        <p:spPr>
          <a:xfrm>
            <a:off x="2286000" y="1858169"/>
            <a:ext cx="7620000" cy="4286250"/>
          </a:xfrm>
          <a:prstGeom prst="rect">
            <a:avLst/>
          </a:prstGeom>
        </p:spPr>
      </p:pic>
    </p:spTree>
    <p:extLst>
      <p:ext uri="{BB962C8B-B14F-4D97-AF65-F5344CB8AC3E}">
        <p14:creationId xmlns:p14="http://schemas.microsoft.com/office/powerpoint/2010/main" val="269751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706AAE-7403-C836-13EA-BAE256B9B198}"/>
              </a:ext>
            </a:extLst>
          </p:cNvPr>
          <p:cNvSpPr>
            <a:spLocks noGrp="1"/>
          </p:cNvSpPr>
          <p:nvPr>
            <p:ph type="title"/>
          </p:nvPr>
        </p:nvSpPr>
        <p:spPr/>
        <p:txBody>
          <a:bodyPr/>
          <a:lstStyle/>
          <a:p>
            <a:r>
              <a:rPr lang="fr-FR" dirty="0" err="1"/>
              <a:t>It’s</a:t>
            </a:r>
            <a:r>
              <a:rPr lang="fr-FR" dirty="0"/>
              <a:t> alive</a:t>
            </a:r>
          </a:p>
        </p:txBody>
      </p:sp>
      <p:sp>
        <p:nvSpPr>
          <p:cNvPr id="3" name="Espace réservé du contenu 2">
            <a:extLst>
              <a:ext uri="{FF2B5EF4-FFF2-40B4-BE49-F238E27FC236}">
                <a16:creationId xmlns:a16="http://schemas.microsoft.com/office/drawing/2014/main" id="{0596F9B7-C6D3-CA1D-896B-5C7A57C94DD3}"/>
              </a:ext>
            </a:extLst>
          </p:cNvPr>
          <p:cNvSpPr>
            <a:spLocks noGrp="1"/>
          </p:cNvSpPr>
          <p:nvPr>
            <p:ph idx="1"/>
          </p:nvPr>
        </p:nvSpPr>
        <p:spPr/>
        <p:txBody>
          <a:bodyPr/>
          <a:lstStyle/>
          <a:p>
            <a:endParaRPr lang="fr-FR"/>
          </a:p>
        </p:txBody>
      </p:sp>
      <p:pic>
        <p:nvPicPr>
          <p:cNvPr id="4" name="Picture 2" descr="Afficher l’image source">
            <a:extLst>
              <a:ext uri="{FF2B5EF4-FFF2-40B4-BE49-F238E27FC236}">
                <a16:creationId xmlns:a16="http://schemas.microsoft.com/office/drawing/2014/main" id="{A37E8C5E-57DB-1EBE-3DC0-5F01C143A0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5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45217B-F19F-3BEC-1601-B83E130F8D36}"/>
              </a:ext>
            </a:extLst>
          </p:cNvPr>
          <p:cNvSpPr>
            <a:spLocks noGrp="1"/>
          </p:cNvSpPr>
          <p:nvPr>
            <p:ph type="title"/>
          </p:nvPr>
        </p:nvSpPr>
        <p:spPr/>
        <p:txBody>
          <a:bodyPr/>
          <a:lstStyle/>
          <a:p>
            <a:r>
              <a:rPr lang="fr-FR" dirty="0" err="1"/>
              <a:t>MLOps</a:t>
            </a:r>
            <a:r>
              <a:rPr lang="fr-FR" dirty="0"/>
              <a:t> ?</a:t>
            </a:r>
          </a:p>
        </p:txBody>
      </p:sp>
      <p:sp>
        <p:nvSpPr>
          <p:cNvPr id="3" name="Espace réservé du contenu 2">
            <a:extLst>
              <a:ext uri="{FF2B5EF4-FFF2-40B4-BE49-F238E27FC236}">
                <a16:creationId xmlns:a16="http://schemas.microsoft.com/office/drawing/2014/main" id="{D8732F55-B65C-AFD0-D4A2-3FE1BA5A8C6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85C69CB-38F1-3C78-4892-93D03040ED56}"/>
              </a:ext>
            </a:extLst>
          </p:cNvPr>
          <p:cNvSpPr/>
          <p:nvPr/>
        </p:nvSpPr>
        <p:spPr>
          <a:xfrm>
            <a:off x="482855" y="2204673"/>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5" name="Rectangle 4">
            <a:extLst>
              <a:ext uri="{FF2B5EF4-FFF2-40B4-BE49-F238E27FC236}">
                <a16:creationId xmlns:a16="http://schemas.microsoft.com/office/drawing/2014/main" id="{79C7BC5F-F93D-6AC8-7050-95C2248179E6}"/>
              </a:ext>
            </a:extLst>
          </p:cNvPr>
          <p:cNvSpPr/>
          <p:nvPr/>
        </p:nvSpPr>
        <p:spPr>
          <a:xfrm>
            <a:off x="2590848" y="2204673"/>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6" name="Rectangle 5">
            <a:extLst>
              <a:ext uri="{FF2B5EF4-FFF2-40B4-BE49-F238E27FC236}">
                <a16:creationId xmlns:a16="http://schemas.microsoft.com/office/drawing/2014/main" id="{989EDB5D-8EE1-84E0-381F-0E95D820796F}"/>
              </a:ext>
            </a:extLst>
          </p:cNvPr>
          <p:cNvSpPr/>
          <p:nvPr/>
        </p:nvSpPr>
        <p:spPr>
          <a:xfrm>
            <a:off x="2590847" y="4473226"/>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7" name="Rectangle 6">
            <a:extLst>
              <a:ext uri="{FF2B5EF4-FFF2-40B4-BE49-F238E27FC236}">
                <a16:creationId xmlns:a16="http://schemas.microsoft.com/office/drawing/2014/main" id="{98D8ED80-5EAF-5684-92D1-110018CA6EA4}"/>
              </a:ext>
            </a:extLst>
          </p:cNvPr>
          <p:cNvSpPr/>
          <p:nvPr/>
        </p:nvSpPr>
        <p:spPr>
          <a:xfrm>
            <a:off x="4379776" y="3870139"/>
            <a:ext cx="1277663" cy="529246"/>
          </a:xfrm>
          <a:prstGeom prst="rect">
            <a:avLst/>
          </a:prstGeom>
          <a:solidFill>
            <a:schemeClr val="accent5">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8" name="Rectangle 7">
            <a:extLst>
              <a:ext uri="{FF2B5EF4-FFF2-40B4-BE49-F238E27FC236}">
                <a16:creationId xmlns:a16="http://schemas.microsoft.com/office/drawing/2014/main" id="{4265C837-B25D-1202-384A-F432F3831116}"/>
              </a:ext>
            </a:extLst>
          </p:cNvPr>
          <p:cNvSpPr/>
          <p:nvPr/>
        </p:nvSpPr>
        <p:spPr>
          <a:xfrm>
            <a:off x="4379778" y="2204673"/>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9" name="Rectangle 8">
            <a:extLst>
              <a:ext uri="{FF2B5EF4-FFF2-40B4-BE49-F238E27FC236}">
                <a16:creationId xmlns:a16="http://schemas.microsoft.com/office/drawing/2014/main" id="{2F72C226-0DF4-1BD2-E5EF-9955B8B6926E}"/>
              </a:ext>
            </a:extLst>
          </p:cNvPr>
          <p:cNvSpPr/>
          <p:nvPr/>
        </p:nvSpPr>
        <p:spPr>
          <a:xfrm>
            <a:off x="5849231" y="2214721"/>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0" name="Rectangle 9">
            <a:extLst>
              <a:ext uri="{FF2B5EF4-FFF2-40B4-BE49-F238E27FC236}">
                <a16:creationId xmlns:a16="http://schemas.microsoft.com/office/drawing/2014/main" id="{D486FF26-2391-B4C2-C4E4-BA66785931AF}"/>
              </a:ext>
            </a:extLst>
          </p:cNvPr>
          <p:cNvSpPr/>
          <p:nvPr/>
        </p:nvSpPr>
        <p:spPr>
          <a:xfrm>
            <a:off x="5849231" y="3865805"/>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1" name="Rectangle 10">
            <a:extLst>
              <a:ext uri="{FF2B5EF4-FFF2-40B4-BE49-F238E27FC236}">
                <a16:creationId xmlns:a16="http://schemas.microsoft.com/office/drawing/2014/main" id="{32E7835E-FCC5-BBEE-4757-EB562E0922C0}"/>
              </a:ext>
            </a:extLst>
          </p:cNvPr>
          <p:cNvSpPr/>
          <p:nvPr/>
        </p:nvSpPr>
        <p:spPr>
          <a:xfrm>
            <a:off x="5849232" y="4635404"/>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2" name="Rectangle 11">
            <a:extLst>
              <a:ext uri="{FF2B5EF4-FFF2-40B4-BE49-F238E27FC236}">
                <a16:creationId xmlns:a16="http://schemas.microsoft.com/office/drawing/2014/main" id="{349AD02C-DD7C-BB37-BBED-67005A0FBFD0}"/>
              </a:ext>
            </a:extLst>
          </p:cNvPr>
          <p:cNvSpPr/>
          <p:nvPr/>
        </p:nvSpPr>
        <p:spPr>
          <a:xfrm>
            <a:off x="8284283" y="221472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3" name="Rectangle 12">
            <a:extLst>
              <a:ext uri="{FF2B5EF4-FFF2-40B4-BE49-F238E27FC236}">
                <a16:creationId xmlns:a16="http://schemas.microsoft.com/office/drawing/2014/main" id="{50631828-EB79-810B-A9DB-08704644D493}"/>
              </a:ext>
            </a:extLst>
          </p:cNvPr>
          <p:cNvSpPr/>
          <p:nvPr/>
        </p:nvSpPr>
        <p:spPr>
          <a:xfrm>
            <a:off x="10075468" y="2204673"/>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14" name="ZoneTexte 13">
            <a:extLst>
              <a:ext uri="{FF2B5EF4-FFF2-40B4-BE49-F238E27FC236}">
                <a16:creationId xmlns:a16="http://schemas.microsoft.com/office/drawing/2014/main" id="{15B845F4-5D2F-A97F-A2B0-24307EB935ED}"/>
              </a:ext>
            </a:extLst>
          </p:cNvPr>
          <p:cNvSpPr txBox="1"/>
          <p:nvPr/>
        </p:nvSpPr>
        <p:spPr>
          <a:xfrm flipH="1">
            <a:off x="482855" y="5954007"/>
            <a:ext cx="8385923" cy="369332"/>
          </a:xfrm>
          <a:prstGeom prst="rect">
            <a:avLst/>
          </a:prstGeom>
          <a:noFill/>
        </p:spPr>
        <p:txBody>
          <a:bodyPr wrap="square" rtlCol="0">
            <a:spAutoFit/>
          </a:bodyPr>
          <a:lstStyle/>
          <a:p>
            <a:r>
              <a:rPr lang="en-US"/>
              <a:t>Source : Google, </a:t>
            </a:r>
            <a:r>
              <a:rPr lang="en-US">
                <a:hlinkClick r:id="rId2"/>
              </a:rPr>
              <a:t>The Hidden Technical Debt In Machine Learning Systems</a:t>
            </a:r>
            <a:endParaRPr lang="en-US"/>
          </a:p>
        </p:txBody>
      </p:sp>
    </p:spTree>
    <p:extLst>
      <p:ext uri="{BB962C8B-B14F-4D97-AF65-F5344CB8AC3E}">
        <p14:creationId xmlns:p14="http://schemas.microsoft.com/office/powerpoint/2010/main" val="2731917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939964" y="2049641"/>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7574866" y="3276842"/>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381295" y="2217424"/>
            <a:ext cx="523428" cy="426043"/>
          </a:xfrm>
          <a:prstGeom prst="rect">
            <a:avLst/>
          </a:prstGeom>
          <a:effectLst>
            <a:outerShdw algn="ctr" rotWithShape="0">
              <a:srgbClr val="000000"/>
            </a:outerShdw>
          </a:effectLst>
        </p:spPr>
      </p:pic>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Visage humain, personne, portrait, sourire&#10;&#10;Le contenu généré par l’IA peut être incorrect.">
            <a:extLst>
              <a:ext uri="{FF2B5EF4-FFF2-40B4-BE49-F238E27FC236}">
                <a16:creationId xmlns:a16="http://schemas.microsoft.com/office/drawing/2014/main" id="{06367350-6320-0352-4104-436E4AE6AC92}"/>
              </a:ext>
            </a:extLst>
          </p:cNvPr>
          <p:cNvPicPr>
            <a:picLocks noGrp="1" noChangeAspect="1"/>
          </p:cNvPicPr>
          <p:nvPr>
            <p:ph idx="1"/>
          </p:nvPr>
        </p:nvPicPr>
        <p:blipFill>
          <a:blip r:embed="rId2">
            <a:alphaModFix amt="40000"/>
          </a:blip>
          <a:srcRect l="10556" r="556"/>
          <a:stretch>
            <a:fillRect/>
          </a:stretch>
        </p:blipFill>
        <p:spPr>
          <a:xfrm>
            <a:off x="20" y="10"/>
            <a:ext cx="6095980" cy="6857990"/>
          </a:xfrm>
          <a:prstGeom prst="rect">
            <a:avLst/>
          </a:prstGeom>
        </p:spPr>
      </p:pic>
      <p:pic>
        <p:nvPicPr>
          <p:cNvPr id="1026" name="Picture 2">
            <a:extLst>
              <a:ext uri="{FF2B5EF4-FFF2-40B4-BE49-F238E27FC236}">
                <a16:creationId xmlns:a16="http://schemas.microsoft.com/office/drawing/2014/main" id="{FE76D399-DEF3-2EF5-CBF6-5AFFD91D747F}"/>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l="1209" r="9902"/>
          <a:stretch>
            <a:fillRect/>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886E253-0503-A159-45CD-DC76F85E9562}"/>
              </a:ext>
            </a:extLst>
          </p:cNvPr>
          <p:cNvSpPr>
            <a:spLocks noGrp="1"/>
          </p:cNvSpPr>
          <p:nvPr>
            <p:ph type="title"/>
          </p:nvPr>
        </p:nvSpPr>
        <p:spPr>
          <a:xfrm>
            <a:off x="1023870" y="702156"/>
            <a:ext cx="10144260" cy="1013800"/>
          </a:xfrm>
        </p:spPr>
        <p:txBody>
          <a:bodyPr vert="horz" lIns="91440" tIns="45720" rIns="91440" bIns="45720" rtlCol="0" anchor="b">
            <a:normAutofit/>
          </a:bodyPr>
          <a:lstStyle/>
          <a:p>
            <a:r>
              <a:rPr lang="en-US">
                <a:solidFill>
                  <a:schemeClr val="tx1"/>
                </a:solidFill>
              </a:rPr>
              <a:t>Présentations</a:t>
            </a:r>
          </a:p>
        </p:txBody>
      </p:sp>
      <p:sp>
        <p:nvSpPr>
          <p:cNvPr id="6" name="ZoneTexte 5">
            <a:extLst>
              <a:ext uri="{FF2B5EF4-FFF2-40B4-BE49-F238E27FC236}">
                <a16:creationId xmlns:a16="http://schemas.microsoft.com/office/drawing/2014/main" id="{3B17F20B-1F8C-B1B3-1DEC-D7FE7F28DCC8}"/>
              </a:ext>
            </a:extLst>
          </p:cNvPr>
          <p:cNvSpPr txBox="1"/>
          <p:nvPr/>
        </p:nvSpPr>
        <p:spPr>
          <a:xfrm>
            <a:off x="965199" y="2180496"/>
            <a:ext cx="10261602" cy="367830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Guillaume THOMAS</a:t>
            </a: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Staff ML Engineer</a:t>
            </a: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AXA France</a:t>
            </a:r>
          </a:p>
        </p:txBody>
      </p:sp>
    </p:spTree>
    <p:extLst>
      <p:ext uri="{BB962C8B-B14F-4D97-AF65-F5344CB8AC3E}">
        <p14:creationId xmlns:p14="http://schemas.microsoft.com/office/powerpoint/2010/main" val="6677579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1560516" y="512484"/>
            <a:ext cx="6457032" cy="956232"/>
          </a:xfrm>
        </p:spPr>
        <p:txBody>
          <a:bodyPr/>
          <a:lstStyle/>
          <a:p>
            <a:pPr algn="ctr"/>
            <a:r>
              <a:rPr lang="en-US" dirty="0"/>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fontScale="70000" lnSpcReduction="20000"/>
          </a:bodyPr>
          <a:lstStyle/>
          <a:p>
            <a:pPr marL="264240" lvl="1" indent="0">
              <a:lnSpc>
                <a:spcPct val="100000"/>
              </a:lnSpc>
              <a:buNone/>
            </a:pPr>
            <a:endParaRPr lang="en-US" sz="4400" dirty="0"/>
          </a:p>
          <a:p>
            <a:pPr marL="264240" lvl="1" indent="0">
              <a:lnSpc>
                <a:spcPct val="100000"/>
              </a:lnSpc>
              <a:buNone/>
            </a:pPr>
            <a:endParaRPr lang="en-US" sz="4400" dirty="0"/>
          </a:p>
          <a:p>
            <a:pPr marL="264240" lvl="1" indent="0">
              <a:lnSpc>
                <a:spcPct val="100000"/>
              </a:lnSpc>
              <a:buNone/>
            </a:pPr>
            <a:endParaRPr lang="en-US" sz="4400" dirty="0"/>
          </a:p>
          <a:p>
            <a:pPr lvl="1" indent="-365760">
              <a:lnSpc>
                <a:spcPct val="100000"/>
              </a:lnSpc>
            </a:pPr>
            <a:r>
              <a:rPr lang="en-US" sz="4400" dirty="0"/>
              <a:t>Answer users’ needs</a:t>
            </a:r>
          </a:p>
          <a:p>
            <a:pPr lvl="1" indent="-365760">
              <a:lnSpc>
                <a:spcPct val="100000"/>
              </a:lnSpc>
            </a:pPr>
            <a:r>
              <a:rPr lang="en-US" sz="4400" dirty="0"/>
              <a:t>Accurate AI predictions</a:t>
            </a:r>
          </a:p>
          <a:p>
            <a:pPr lvl="1" indent="-365760">
              <a:lnSpc>
                <a:spcPct val="100000"/>
              </a:lnSpc>
            </a:pPr>
            <a:r>
              <a:rPr lang="en-US" sz="4400" dirty="0"/>
              <a:t>Cheap</a:t>
            </a:r>
          </a:p>
          <a:p>
            <a:pPr lvl="1" indent="-365760">
              <a:lnSpc>
                <a:spcPct val="100000"/>
              </a:lnSpc>
            </a:pPr>
            <a:r>
              <a:rPr lang="en-US" sz="4400" dirty="0"/>
              <a:t>Fast</a:t>
            </a:r>
          </a:p>
          <a:p>
            <a:pPr lvl="1" indent="-365760">
              <a:lnSpc>
                <a:spcPct val="100000"/>
              </a:lnSpc>
            </a:pPr>
            <a:r>
              <a:rPr lang="en-US" sz="4400" dirty="0"/>
              <a:t>Secured</a:t>
            </a:r>
          </a:p>
          <a:p>
            <a:pPr lvl="1" indent="-365760">
              <a:lnSpc>
                <a:spcPct val="100000"/>
              </a:lnSpc>
            </a:pPr>
            <a:r>
              <a:rPr lang="en-US" sz="4400" dirty="0"/>
              <a:t>Monitored (data drift)</a:t>
            </a:r>
          </a:p>
          <a:p>
            <a:pPr lvl="1" indent="-365760">
              <a:lnSpc>
                <a:spcPct val="100000"/>
              </a:lnSpc>
            </a:pPr>
            <a:r>
              <a:rPr lang="en-US" sz="4400" dirty="0"/>
              <a:t>Fast retrain/deployment</a:t>
            </a:r>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7" name="Titre 1">
            <a:extLst>
              <a:ext uri="{FF2B5EF4-FFF2-40B4-BE49-F238E27FC236}">
                <a16:creationId xmlns:a16="http://schemas.microsoft.com/office/drawing/2014/main" id="{DD0FD041-4B7C-1A82-D338-00308DD7FF20}"/>
              </a:ext>
            </a:extLst>
          </p:cNvPr>
          <p:cNvSpPr>
            <a:spLocks noGrp="1"/>
          </p:cNvSpPr>
          <p:nvPr>
            <p:ph type="title"/>
          </p:nvPr>
        </p:nvSpPr>
        <p:spPr>
          <a:xfrm>
            <a:off x="581192" y="702156"/>
            <a:ext cx="11029616" cy="1013800"/>
          </a:xfrm>
        </p:spPr>
        <p:txBody>
          <a:bodyPr/>
          <a:lstStyle/>
          <a:p>
            <a:r>
              <a:rPr lang="fr-FR" dirty="0"/>
              <a:t>Les enjeux en production</a:t>
            </a:r>
          </a:p>
        </p:txBody>
      </p:sp>
    </p:spTree>
    <p:extLst>
      <p:ext uri="{BB962C8B-B14F-4D97-AF65-F5344CB8AC3E}">
        <p14:creationId xmlns:p14="http://schemas.microsoft.com/office/powerpoint/2010/main" val="1071146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dirty="0"/>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dirty="0"/>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382603" y="492145"/>
            <a:ext cx="5265416" cy="923330"/>
          </a:xfrm>
          <a:prstGeom prst="rect">
            <a:avLst/>
          </a:prstGeom>
          <a:noFill/>
        </p:spPr>
        <p:txBody>
          <a:bodyPr wrap="none" rtlCol="0">
            <a:spAutoFit/>
          </a:bodyPr>
          <a:lstStyle/>
          <a:p>
            <a:r>
              <a:rPr lang="en-US" sz="5400" dirty="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1639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37957881"/>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60754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144084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a:t>
            </a:r>
            <a:r>
              <a:rPr lang="en-US" sz="2000" dirty="0" err="1">
                <a:solidFill>
                  <a:schemeClr val="bg1">
                    <a:lumMod val="50000"/>
                  </a:schemeClr>
                </a:solidFill>
              </a:rPr>
              <a:t>Guillaule</a:t>
            </a:r>
            <a:r>
              <a:rPr lang="en-US" sz="2000" dirty="0">
                <a:solidFill>
                  <a:schemeClr val="bg1">
                    <a:lumMod val="50000"/>
                  </a:schemeClr>
                </a:solidFill>
              </a:rPr>
              <a:t> Chervet</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4288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01C0DF-7E82-A8BE-4EA2-5CBB9382E584}"/>
              </a:ext>
            </a:extLst>
          </p:cNvPr>
          <p:cNvSpPr>
            <a:spLocks noGrp="1"/>
          </p:cNvSpPr>
          <p:nvPr>
            <p:ph type="title"/>
          </p:nvPr>
        </p:nvSpPr>
        <p:spPr/>
        <p:txBody>
          <a:bodyPr/>
          <a:lstStyle/>
          <a:p>
            <a:r>
              <a:rPr lang="fr-FR" dirty="0"/>
              <a:t>Présentation du cours</a:t>
            </a:r>
          </a:p>
        </p:txBody>
      </p:sp>
      <p:sp>
        <p:nvSpPr>
          <p:cNvPr id="3" name="Espace réservé du contenu 2">
            <a:extLst>
              <a:ext uri="{FF2B5EF4-FFF2-40B4-BE49-F238E27FC236}">
                <a16:creationId xmlns:a16="http://schemas.microsoft.com/office/drawing/2014/main" id="{19C60277-5467-1C8E-86E0-031DD0D52363}"/>
              </a:ext>
            </a:extLst>
          </p:cNvPr>
          <p:cNvSpPr>
            <a:spLocks noGrp="1"/>
          </p:cNvSpPr>
          <p:nvPr>
            <p:ph idx="1"/>
          </p:nvPr>
        </p:nvSpPr>
        <p:spPr/>
        <p:txBody>
          <a:bodyPr/>
          <a:lstStyle/>
          <a:p>
            <a:r>
              <a:rPr lang="fr-FR" dirty="0"/>
              <a:t>API</a:t>
            </a:r>
          </a:p>
          <a:p>
            <a:r>
              <a:rPr lang="fr-FR" dirty="0"/>
              <a:t>Cloud</a:t>
            </a:r>
          </a:p>
          <a:p>
            <a:r>
              <a:rPr lang="fr-FR" dirty="0"/>
              <a:t>ML &amp; </a:t>
            </a:r>
            <a:r>
              <a:rPr lang="fr-FR" dirty="0" err="1"/>
              <a:t>MLOps</a:t>
            </a:r>
            <a:endParaRPr lang="fr-FR" dirty="0"/>
          </a:p>
          <a:p>
            <a:r>
              <a:rPr lang="fr-FR" dirty="0"/>
              <a:t>Pratiques d’ingénierie logicielle (git, python, dépendances, clean code, TU, CI/CD, sécurité, monitoring </a:t>
            </a:r>
            <a:r>
              <a:rPr lang="fr-FR" dirty="0" err="1"/>
              <a:t>ect</a:t>
            </a:r>
            <a:r>
              <a:rPr lang="fr-FR" dirty="0"/>
              <a:t>…)</a:t>
            </a:r>
          </a:p>
          <a:p>
            <a:r>
              <a:rPr lang="fr-FR" dirty="0"/>
              <a:t>Docker &amp; </a:t>
            </a:r>
            <a:r>
              <a:rPr lang="fr-FR" dirty="0" err="1"/>
              <a:t>Kubernetes</a:t>
            </a:r>
            <a:endParaRPr lang="fr-FR" dirty="0"/>
          </a:p>
          <a:p>
            <a:r>
              <a:rPr lang="fr-FR" dirty="0"/>
              <a:t>IA Générative</a:t>
            </a:r>
          </a:p>
          <a:p>
            <a:r>
              <a:rPr lang="fr-FR" dirty="0" err="1"/>
              <a:t>Agentic</a:t>
            </a:r>
            <a:r>
              <a:rPr lang="fr-FR" dirty="0"/>
              <a:t> / MCP</a:t>
            </a:r>
          </a:p>
        </p:txBody>
      </p:sp>
    </p:spTree>
    <p:extLst>
      <p:ext uri="{BB962C8B-B14F-4D97-AF65-F5344CB8AC3E}">
        <p14:creationId xmlns:p14="http://schemas.microsoft.com/office/powerpoint/2010/main" val="2205177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a:t>
            </a:r>
          </a:p>
        </p:txBody>
      </p:sp>
    </p:spTree>
    <p:extLst>
      <p:ext uri="{BB962C8B-B14F-4D97-AF65-F5344CB8AC3E}">
        <p14:creationId xmlns:p14="http://schemas.microsoft.com/office/powerpoint/2010/main" val="1569333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098752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46521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853685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400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624245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2AAE96-B305-A788-DCA5-80BE5899FE7B}"/>
              </a:ext>
            </a:extLst>
          </p:cNvPr>
          <p:cNvSpPr>
            <a:spLocks noGrp="1"/>
          </p:cNvSpPr>
          <p:nvPr>
            <p:ph idx="1"/>
          </p:nvPr>
        </p:nvSpPr>
        <p:spPr/>
        <p:txBody>
          <a:bodyPr/>
          <a:lstStyle/>
          <a:p>
            <a:endParaRPr lang="fr-FR" dirty="0"/>
          </a:p>
        </p:txBody>
      </p:sp>
      <p:sp>
        <p:nvSpPr>
          <p:cNvPr id="4" name="Ellipse 3">
            <a:extLst>
              <a:ext uri="{FF2B5EF4-FFF2-40B4-BE49-F238E27FC236}">
                <a16:creationId xmlns:a16="http://schemas.microsoft.com/office/drawing/2014/main" id="{81ED2F17-F875-0BC0-3CBC-20005FC012AA}"/>
              </a:ext>
            </a:extLst>
          </p:cNvPr>
          <p:cNvSpPr/>
          <p:nvPr/>
        </p:nvSpPr>
        <p:spPr>
          <a:xfrm>
            <a:off x="4536827" y="410310"/>
            <a:ext cx="3446584" cy="3346938"/>
          </a:xfrm>
          <a:prstGeom prst="ellipse">
            <a:avLst/>
          </a:prstGeom>
          <a:solidFill>
            <a:schemeClr val="accent1">
              <a:lumMod val="60000"/>
              <a:lumOff val="4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9791C743-CF7A-4C42-08FC-7010978A3FC2}"/>
              </a:ext>
            </a:extLst>
          </p:cNvPr>
          <p:cNvSpPr/>
          <p:nvPr/>
        </p:nvSpPr>
        <p:spPr>
          <a:xfrm>
            <a:off x="3485575" y="2058747"/>
            <a:ext cx="3446584" cy="3346938"/>
          </a:xfrm>
          <a:prstGeom prst="ellipse">
            <a:avLst/>
          </a:prstGeom>
          <a:solidFill>
            <a:srgbClr val="00B05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914459CA-5AD9-C0E1-1C0A-B7613E6C7178}"/>
              </a:ext>
            </a:extLst>
          </p:cNvPr>
          <p:cNvSpPr/>
          <p:nvPr/>
        </p:nvSpPr>
        <p:spPr>
          <a:xfrm>
            <a:off x="5505233" y="2058747"/>
            <a:ext cx="3446584" cy="3346938"/>
          </a:xfrm>
          <a:prstGeom prst="ellipse">
            <a:avLst/>
          </a:prstGeom>
          <a:solidFill>
            <a:srgbClr val="0070C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90D4654-4FD3-7D99-7948-5C5AC501732E}"/>
              </a:ext>
            </a:extLst>
          </p:cNvPr>
          <p:cNvSpPr txBox="1"/>
          <p:nvPr/>
        </p:nvSpPr>
        <p:spPr>
          <a:xfrm>
            <a:off x="5505233" y="1021521"/>
            <a:ext cx="1509772" cy="646331"/>
          </a:xfrm>
          <a:prstGeom prst="rect">
            <a:avLst/>
          </a:prstGeom>
          <a:noFill/>
        </p:spPr>
        <p:txBody>
          <a:bodyPr wrap="none" rtlCol="0">
            <a:spAutoFit/>
          </a:bodyPr>
          <a:lstStyle/>
          <a:p>
            <a:r>
              <a:rPr lang="fr-FR" sz="3600" dirty="0">
                <a:solidFill>
                  <a:schemeClr val="bg2">
                    <a:lumMod val="25000"/>
                  </a:schemeClr>
                </a:solidFill>
              </a:rPr>
              <a:t>People</a:t>
            </a:r>
          </a:p>
        </p:txBody>
      </p:sp>
      <p:sp>
        <p:nvSpPr>
          <p:cNvPr id="8" name="ZoneTexte 7">
            <a:extLst>
              <a:ext uri="{FF2B5EF4-FFF2-40B4-BE49-F238E27FC236}">
                <a16:creationId xmlns:a16="http://schemas.microsoft.com/office/drawing/2014/main" id="{68639DBB-18F6-0083-34A6-89171AAD7F41}"/>
              </a:ext>
            </a:extLst>
          </p:cNvPr>
          <p:cNvSpPr txBox="1"/>
          <p:nvPr/>
        </p:nvSpPr>
        <p:spPr>
          <a:xfrm>
            <a:off x="6956390" y="3484589"/>
            <a:ext cx="1712007" cy="646331"/>
          </a:xfrm>
          <a:prstGeom prst="rect">
            <a:avLst/>
          </a:prstGeom>
          <a:noFill/>
        </p:spPr>
        <p:txBody>
          <a:bodyPr wrap="none" rtlCol="0">
            <a:spAutoFit/>
          </a:bodyPr>
          <a:lstStyle/>
          <a:p>
            <a:r>
              <a:rPr lang="fr-FR" sz="3600" dirty="0">
                <a:solidFill>
                  <a:schemeClr val="bg2">
                    <a:lumMod val="25000"/>
                  </a:schemeClr>
                </a:solidFill>
              </a:rPr>
              <a:t>Process</a:t>
            </a:r>
          </a:p>
        </p:txBody>
      </p:sp>
      <p:sp>
        <p:nvSpPr>
          <p:cNvPr id="13" name="ZoneTexte 12">
            <a:extLst>
              <a:ext uri="{FF2B5EF4-FFF2-40B4-BE49-F238E27FC236}">
                <a16:creationId xmlns:a16="http://schemas.microsoft.com/office/drawing/2014/main" id="{BEE09E3C-29A5-3692-94C1-4A279BCC462B}"/>
              </a:ext>
            </a:extLst>
          </p:cNvPr>
          <p:cNvSpPr txBox="1"/>
          <p:nvPr/>
        </p:nvSpPr>
        <p:spPr>
          <a:xfrm>
            <a:off x="3742361" y="3030969"/>
            <a:ext cx="1228220" cy="1754326"/>
          </a:xfrm>
          <a:prstGeom prst="rect">
            <a:avLst/>
          </a:prstGeom>
          <a:noFill/>
        </p:spPr>
        <p:txBody>
          <a:bodyPr wrap="none" rtlCol="0">
            <a:spAutoFit/>
          </a:bodyPr>
          <a:lstStyle/>
          <a:p>
            <a:pPr algn="ctr"/>
            <a:r>
              <a:rPr lang="fr-FR" sz="3600" dirty="0">
                <a:solidFill>
                  <a:schemeClr val="bg2">
                    <a:lumMod val="25000"/>
                  </a:schemeClr>
                </a:solidFill>
              </a:rPr>
              <a:t>Tech </a:t>
            </a:r>
          </a:p>
          <a:p>
            <a:pPr algn="ctr"/>
            <a:r>
              <a:rPr lang="fr-FR" sz="3600" dirty="0">
                <a:solidFill>
                  <a:schemeClr val="bg2">
                    <a:lumMod val="25000"/>
                  </a:schemeClr>
                </a:solidFill>
              </a:rPr>
              <a:t>&amp;</a:t>
            </a:r>
          </a:p>
          <a:p>
            <a:pPr algn="ctr"/>
            <a:r>
              <a:rPr lang="fr-FR" sz="3600" dirty="0">
                <a:solidFill>
                  <a:schemeClr val="bg2">
                    <a:lumMod val="25000"/>
                  </a:schemeClr>
                </a:solidFill>
              </a:rPr>
              <a:t> Data</a:t>
            </a:r>
          </a:p>
        </p:txBody>
      </p:sp>
      <p:sp>
        <p:nvSpPr>
          <p:cNvPr id="14" name="ZoneTexte 13">
            <a:extLst>
              <a:ext uri="{FF2B5EF4-FFF2-40B4-BE49-F238E27FC236}">
                <a16:creationId xmlns:a16="http://schemas.microsoft.com/office/drawing/2014/main" id="{C1A50DBE-4F4C-867A-759E-87F7B33760F7}"/>
              </a:ext>
            </a:extLst>
          </p:cNvPr>
          <p:cNvSpPr txBox="1"/>
          <p:nvPr/>
        </p:nvSpPr>
        <p:spPr>
          <a:xfrm>
            <a:off x="5755796" y="2517247"/>
            <a:ext cx="938077" cy="1200329"/>
          </a:xfrm>
          <a:prstGeom prst="rect">
            <a:avLst/>
          </a:prstGeom>
          <a:noFill/>
        </p:spPr>
        <p:txBody>
          <a:bodyPr wrap="none" rtlCol="0">
            <a:spAutoFit/>
          </a:bodyPr>
          <a:lstStyle/>
          <a:p>
            <a:pPr algn="ctr"/>
            <a:r>
              <a:rPr lang="fr-FR" sz="3600" dirty="0">
                <a:solidFill>
                  <a:schemeClr val="bg1"/>
                </a:solidFill>
              </a:rPr>
              <a:t>ML</a:t>
            </a:r>
            <a:br>
              <a:rPr lang="fr-FR" sz="3600" dirty="0">
                <a:solidFill>
                  <a:schemeClr val="bg1"/>
                </a:solidFill>
              </a:rPr>
            </a:br>
            <a:r>
              <a:rPr lang="fr-FR" sz="3600" dirty="0">
                <a:solidFill>
                  <a:schemeClr val="bg1"/>
                </a:solidFill>
              </a:rPr>
              <a:t>Ops</a:t>
            </a:r>
          </a:p>
        </p:txBody>
      </p:sp>
      <p:sp>
        <p:nvSpPr>
          <p:cNvPr id="15" name="ZoneTexte 14">
            <a:extLst>
              <a:ext uri="{FF2B5EF4-FFF2-40B4-BE49-F238E27FC236}">
                <a16:creationId xmlns:a16="http://schemas.microsoft.com/office/drawing/2014/main" id="{F0170320-3306-B15F-B669-CF4D58C2F1C7}"/>
              </a:ext>
            </a:extLst>
          </p:cNvPr>
          <p:cNvSpPr txBox="1"/>
          <p:nvPr/>
        </p:nvSpPr>
        <p:spPr>
          <a:xfrm rot="20082202">
            <a:off x="6554110" y="2395752"/>
            <a:ext cx="1475083" cy="369332"/>
          </a:xfrm>
          <a:prstGeom prst="rect">
            <a:avLst/>
          </a:prstGeom>
          <a:noFill/>
        </p:spPr>
        <p:txBody>
          <a:bodyPr wrap="none" rtlCol="0">
            <a:spAutoFit/>
          </a:bodyPr>
          <a:lstStyle/>
          <a:p>
            <a:pPr algn="ctr"/>
            <a:r>
              <a:rPr lang="fr-FR" dirty="0">
                <a:solidFill>
                  <a:schemeClr val="bg1"/>
                </a:solidFill>
              </a:rPr>
              <a:t>Collaboration</a:t>
            </a:r>
          </a:p>
        </p:txBody>
      </p:sp>
      <p:sp>
        <p:nvSpPr>
          <p:cNvPr id="16" name="ZoneTexte 15">
            <a:extLst>
              <a:ext uri="{FF2B5EF4-FFF2-40B4-BE49-F238E27FC236}">
                <a16:creationId xmlns:a16="http://schemas.microsoft.com/office/drawing/2014/main" id="{F21C5011-EC89-64E1-1CF5-D7E2314A9736}"/>
              </a:ext>
            </a:extLst>
          </p:cNvPr>
          <p:cNvSpPr txBox="1"/>
          <p:nvPr/>
        </p:nvSpPr>
        <p:spPr>
          <a:xfrm rot="1550304">
            <a:off x="4777082" y="2523473"/>
            <a:ext cx="863570" cy="369332"/>
          </a:xfrm>
          <a:prstGeom prst="rect">
            <a:avLst/>
          </a:prstGeom>
          <a:noFill/>
        </p:spPr>
        <p:txBody>
          <a:bodyPr wrap="none" rtlCol="0">
            <a:spAutoFit/>
          </a:bodyPr>
          <a:lstStyle/>
          <a:p>
            <a:pPr algn="ctr"/>
            <a:r>
              <a:rPr lang="fr-FR" dirty="0">
                <a:solidFill>
                  <a:schemeClr val="bg1"/>
                </a:solidFill>
              </a:rPr>
              <a:t>Master</a:t>
            </a:r>
          </a:p>
        </p:txBody>
      </p:sp>
      <p:sp>
        <p:nvSpPr>
          <p:cNvPr id="17" name="ZoneTexte 16">
            <a:extLst>
              <a:ext uri="{FF2B5EF4-FFF2-40B4-BE49-F238E27FC236}">
                <a16:creationId xmlns:a16="http://schemas.microsoft.com/office/drawing/2014/main" id="{D8CB087F-8692-9A5D-001D-56A4007D3CFF}"/>
              </a:ext>
            </a:extLst>
          </p:cNvPr>
          <p:cNvSpPr txBox="1"/>
          <p:nvPr/>
        </p:nvSpPr>
        <p:spPr>
          <a:xfrm rot="16200000">
            <a:off x="5555617" y="4183793"/>
            <a:ext cx="1301764" cy="369332"/>
          </a:xfrm>
          <a:prstGeom prst="rect">
            <a:avLst/>
          </a:prstGeom>
          <a:noFill/>
        </p:spPr>
        <p:txBody>
          <a:bodyPr wrap="square" rtlCol="0">
            <a:spAutoFit/>
          </a:bodyPr>
          <a:lstStyle/>
          <a:p>
            <a:pPr algn="ctr"/>
            <a:r>
              <a:rPr lang="fr-FR" dirty="0">
                <a:solidFill>
                  <a:schemeClr val="bg1"/>
                </a:solidFill>
              </a:rPr>
              <a:t>Automation</a:t>
            </a:r>
          </a:p>
        </p:txBody>
      </p:sp>
      <p:sp>
        <p:nvSpPr>
          <p:cNvPr id="18" name="Rectangle 17">
            <a:extLst>
              <a:ext uri="{FF2B5EF4-FFF2-40B4-BE49-F238E27FC236}">
                <a16:creationId xmlns:a16="http://schemas.microsoft.com/office/drawing/2014/main" id="{155B487E-4457-1EAC-97F0-0C98EF259F59}"/>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0" name="ZoneTexte 19">
            <a:extLst>
              <a:ext uri="{FF2B5EF4-FFF2-40B4-BE49-F238E27FC236}">
                <a16:creationId xmlns:a16="http://schemas.microsoft.com/office/drawing/2014/main" id="{9AC1917D-9489-08C1-13C9-0BDCC4152C41}"/>
              </a:ext>
            </a:extLst>
          </p:cNvPr>
          <p:cNvSpPr txBox="1"/>
          <p:nvPr/>
        </p:nvSpPr>
        <p:spPr>
          <a:xfrm>
            <a:off x="5222303" y="1616666"/>
            <a:ext cx="2163541" cy="338554"/>
          </a:xfrm>
          <a:prstGeom prst="rect">
            <a:avLst/>
          </a:prstGeom>
          <a:noFill/>
        </p:spPr>
        <p:txBody>
          <a:bodyPr wrap="none" rtlCol="0">
            <a:spAutoFit/>
          </a:bodyPr>
          <a:lstStyle/>
          <a:p>
            <a:r>
              <a:rPr lang="fr-FR" sz="1600" dirty="0">
                <a:solidFill>
                  <a:schemeClr val="bg2">
                    <a:lumMod val="25000"/>
                  </a:schemeClr>
                </a:solidFill>
              </a:rPr>
              <a:t>Cross </a:t>
            </a:r>
            <a:r>
              <a:rPr lang="fr-FR" sz="1600" dirty="0" err="1">
                <a:solidFill>
                  <a:schemeClr val="bg2">
                    <a:lumMod val="25000"/>
                  </a:schemeClr>
                </a:solidFill>
              </a:rPr>
              <a:t>functional</a:t>
            </a:r>
            <a:r>
              <a:rPr lang="fr-FR" sz="1600" dirty="0">
                <a:solidFill>
                  <a:schemeClr val="bg2">
                    <a:lumMod val="25000"/>
                  </a:schemeClr>
                </a:solidFill>
              </a:rPr>
              <a:t> teams</a:t>
            </a:r>
          </a:p>
        </p:txBody>
      </p:sp>
    </p:spTree>
    <p:extLst>
      <p:ext uri="{BB962C8B-B14F-4D97-AF65-F5344CB8AC3E}">
        <p14:creationId xmlns:p14="http://schemas.microsoft.com/office/powerpoint/2010/main" val="254099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4" name="Espace réservé du contenu 3">
            <a:extLst>
              <a:ext uri="{FF2B5EF4-FFF2-40B4-BE49-F238E27FC236}">
                <a16:creationId xmlns:a16="http://schemas.microsoft.com/office/drawing/2014/main" id="{CED525E0-828E-35DA-6DFE-63519A37E411}"/>
              </a:ext>
            </a:extLst>
          </p:cNvPr>
          <p:cNvSpPr>
            <a:spLocks noGrp="1"/>
          </p:cNvSpPr>
          <p:nvPr>
            <p:ph idx="1"/>
          </p:nvPr>
        </p:nvSpPr>
        <p:spPr/>
        <p:txBody>
          <a:bodyPr/>
          <a:lstStyle/>
          <a:p>
            <a:endParaRPr lang="fr-FR"/>
          </a:p>
        </p:txBody>
      </p:sp>
      <p:pic>
        <p:nvPicPr>
          <p:cNvPr id="8" name="Picture 2" descr="Un vieux réparateur de vélo sur une piste de vélo (une arène) avec une pompe a vélo dans la main">
            <a:extLst>
              <a:ext uri="{FF2B5EF4-FFF2-40B4-BE49-F238E27FC236}">
                <a16:creationId xmlns:a16="http://schemas.microsoft.com/office/drawing/2014/main" id="{C52FCF84-2284-5176-5B05-42C1753FF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338" y="1453661"/>
            <a:ext cx="3193426" cy="31934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 mécanicien qui répare le capot d'une voiture rouge abimé dans une prairie">
            <a:extLst>
              <a:ext uri="{FF2B5EF4-FFF2-40B4-BE49-F238E27FC236}">
                <a16:creationId xmlns:a16="http://schemas.microsoft.com/office/drawing/2014/main" id="{4193BBF9-62DF-B3F8-79A7-A223DCC54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644" y="1453661"/>
            <a:ext cx="3193427" cy="31934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ne femme habillé en scientifique qui construit un énorme moteur d'avion.">
            <a:extLst>
              <a:ext uri="{FF2B5EF4-FFF2-40B4-BE49-F238E27FC236}">
                <a16:creationId xmlns:a16="http://schemas.microsoft.com/office/drawing/2014/main" id="{C620F12D-C9A9-D531-C2D7-C405B95F7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950" y="1453662"/>
            <a:ext cx="3193427" cy="319342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87D9D65-9152-2B76-D7A9-819B32B5F0BA}"/>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526584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7">
            <a:extLst>
              <a:ext uri="{FF2B5EF4-FFF2-40B4-BE49-F238E27FC236}">
                <a16:creationId xmlns:a16="http://schemas.microsoft.com/office/drawing/2014/main" id="{3AF58D9A-2EDA-0701-457F-07CEEAF0734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73007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highlight>
                  <a:srgbClr val="FFFF00"/>
                </a:highlight>
              </a:rPr>
              <a:t>Share same objectives</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509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3FE076-BDA5-067B-B723-D0C7B385767C}"/>
              </a:ext>
            </a:extLst>
          </p:cNvPr>
          <p:cNvSpPr>
            <a:spLocks noGrp="1"/>
          </p:cNvSpPr>
          <p:nvPr>
            <p:ph type="title"/>
          </p:nvPr>
        </p:nvSpPr>
        <p:spPr/>
        <p:txBody>
          <a:bodyPr/>
          <a:lstStyle/>
          <a:p>
            <a:r>
              <a:rPr lang="fr-FR" dirty="0"/>
              <a:t>Le cours</a:t>
            </a:r>
          </a:p>
        </p:txBody>
      </p:sp>
      <p:sp>
        <p:nvSpPr>
          <p:cNvPr id="3" name="Espace réservé du contenu 2">
            <a:extLst>
              <a:ext uri="{FF2B5EF4-FFF2-40B4-BE49-F238E27FC236}">
                <a16:creationId xmlns:a16="http://schemas.microsoft.com/office/drawing/2014/main" id="{15CD4571-0B0D-ECB4-1CE0-CB88C7ED649B}"/>
              </a:ext>
            </a:extLst>
          </p:cNvPr>
          <p:cNvSpPr>
            <a:spLocks noGrp="1"/>
          </p:cNvSpPr>
          <p:nvPr>
            <p:ph idx="1"/>
          </p:nvPr>
        </p:nvSpPr>
        <p:spPr/>
        <p:txBody>
          <a:bodyPr/>
          <a:lstStyle/>
          <a:p>
            <a:r>
              <a:rPr lang="fr-FR" dirty="0"/>
              <a:t>32h</a:t>
            </a:r>
          </a:p>
          <a:p>
            <a:r>
              <a:rPr lang="fr-FR" dirty="0"/>
              <a:t>8 x 4h</a:t>
            </a:r>
          </a:p>
          <a:p>
            <a:r>
              <a:rPr lang="fr-FR" dirty="0"/>
              <a:t>30min de pause (2 x 1h45 + 30min ou 3 x 1h10 + 2 x 15min)</a:t>
            </a:r>
          </a:p>
          <a:p>
            <a:r>
              <a:rPr lang="fr-FR" dirty="0"/>
              <a:t>Pensé comme un Hands-on plutôt qu’un cours magistral théorique</a:t>
            </a:r>
          </a:p>
        </p:txBody>
      </p:sp>
    </p:spTree>
    <p:extLst>
      <p:ext uri="{BB962C8B-B14F-4D97-AF65-F5344CB8AC3E}">
        <p14:creationId xmlns:p14="http://schemas.microsoft.com/office/powerpoint/2010/main" val="3911952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highlight>
                  <a:srgbClr val="FFFF00"/>
                </a:highlight>
              </a:rPr>
              <a:t>Use Agile methods</a:t>
            </a:r>
            <a:endParaRPr lang="en-US" sz="4400" u="sng" dirty="0">
              <a:highlight>
                <a:srgbClr val="FFFF00"/>
              </a:highlight>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81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t>Use Agile methods</a:t>
            </a:r>
            <a:endParaRPr lang="en-US" sz="4400" u="sng" dirty="0"/>
          </a:p>
          <a:p>
            <a:pPr marL="1062990" lvl="1" indent="-742950">
              <a:lnSpc>
                <a:spcPct val="100000"/>
              </a:lnSpc>
              <a:buFont typeface="+mj-lt"/>
              <a:buAutoNum type="arabicPeriod"/>
            </a:pPr>
            <a:r>
              <a:rPr lang="en-US" sz="4400" dirty="0">
                <a:highlight>
                  <a:srgbClr val="FFFF00"/>
                </a:highlight>
              </a:rPr>
              <a:t>Use a </a:t>
            </a:r>
            <a:r>
              <a:rPr lang="en-US" sz="4400" dirty="0" err="1">
                <a:highlight>
                  <a:srgbClr val="FFFF00"/>
                </a:highlight>
              </a:rPr>
              <a:t>monorepository</a:t>
            </a:r>
            <a:r>
              <a:rPr lang="en-US" sz="4400" dirty="0">
                <a:highlight>
                  <a:srgbClr val="FFFF00"/>
                </a:highlight>
              </a:rPr>
              <a:t> GIT</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74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1702434" y="553285"/>
            <a:ext cx="4935977" cy="4935977"/>
          </a:xfrm>
          <a:prstGeom prst="rect">
            <a:avLst/>
          </a:prstGeom>
        </p:spPr>
      </p:pic>
      <p:sp>
        <p:nvSpPr>
          <p:cNvPr id="8" name="Espace réservé du contenu 7">
            <a:extLst>
              <a:ext uri="{FF2B5EF4-FFF2-40B4-BE49-F238E27FC236}">
                <a16:creationId xmlns:a16="http://schemas.microsoft.com/office/drawing/2014/main" id="{855F2B8A-16D4-C375-3E77-5394B2109AE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035993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highlight>
                  <a:srgbClr val="FFFF00"/>
                </a:highlight>
              </a:rPr>
              <a:t>Industrialize labelling </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4117995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highlight>
                  <a:srgbClr val="FFFF00"/>
                </a:highlight>
              </a:rPr>
              <a:t>Setup feedback loop</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034796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highlight>
                  <a:srgbClr val="FFFF00"/>
                </a:highlight>
              </a:rPr>
              <a:t>Find labelling tool</a:t>
            </a: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117765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fontScale="92500" lnSpcReduction="20000"/>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t>Find labelling tool</a:t>
            </a:r>
          </a:p>
          <a:p>
            <a:pPr marL="1062990" lvl="1" indent="-742950">
              <a:lnSpc>
                <a:spcPct val="100000"/>
              </a:lnSpc>
              <a:buFont typeface="+mj-lt"/>
              <a:buAutoNum type="arabicPeriod"/>
            </a:pPr>
            <a:r>
              <a:rPr lang="en-US" sz="4000" dirty="0">
                <a:highlight>
                  <a:srgbClr val="FFFF00"/>
                </a:highlight>
              </a:rPr>
              <a:t>Visualize data</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3729526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2287AF7-217B-4CC2-7914-A8A688F5C51D}"/>
              </a:ext>
            </a:extLst>
          </p:cNvPr>
          <p:cNvSpPr/>
          <p:nvPr/>
        </p:nvSpPr>
        <p:spPr>
          <a:xfrm>
            <a:off x="6400800" y="1"/>
            <a:ext cx="5791199" cy="6407244"/>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6936392" y="604562"/>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15200" y="3284507"/>
            <a:ext cx="4994029" cy="1754326"/>
          </a:xfrm>
          <a:prstGeom prst="rect">
            <a:avLst/>
          </a:prstGeom>
          <a:noFill/>
        </p:spPr>
        <p:txBody>
          <a:bodyPr wrap="square">
            <a:spAutoFit/>
          </a:bodyPr>
          <a:lstStyle/>
          <a:p>
            <a:r>
              <a:rPr lang="en-US" sz="5400" dirty="0">
                <a:solidFill>
                  <a:schemeClr val="bg1"/>
                </a:solidFill>
              </a:rPr>
              <a:t>3) Focus on Users needs</a:t>
            </a:r>
            <a:endParaRPr lang="fr-FR" sz="5400" dirty="0">
              <a:solidFill>
                <a:schemeClr val="bg1"/>
              </a:solidFill>
            </a:endParaRPr>
          </a:p>
        </p:txBody>
      </p:sp>
      <p:sp>
        <p:nvSpPr>
          <p:cNvPr id="10" name="Rectangle 9">
            <a:extLst>
              <a:ext uri="{FF2B5EF4-FFF2-40B4-BE49-F238E27FC236}">
                <a16:creationId xmlns:a16="http://schemas.microsoft.com/office/drawing/2014/main" id="{EFDF9117-DAAF-A63D-9A64-8CD4911A56F4}"/>
              </a:ext>
            </a:extLst>
          </p:cNvPr>
          <p:cNvSpPr/>
          <p:nvPr/>
        </p:nvSpPr>
        <p:spPr>
          <a:xfrm>
            <a:off x="117229" y="6424945"/>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4" name="Image 13">
            <a:extLst>
              <a:ext uri="{FF2B5EF4-FFF2-40B4-BE49-F238E27FC236}">
                <a16:creationId xmlns:a16="http://schemas.microsoft.com/office/drawing/2014/main" id="{18FDD4AE-1F77-DFA2-B372-5FF13C8E551A}"/>
              </a:ext>
            </a:extLst>
          </p:cNvPr>
          <p:cNvPicPr>
            <a:picLocks noChangeAspect="1"/>
          </p:cNvPicPr>
          <p:nvPr/>
        </p:nvPicPr>
        <p:blipFill>
          <a:blip r:embed="rId3"/>
          <a:stretch>
            <a:fillRect/>
          </a:stretch>
        </p:blipFill>
        <p:spPr>
          <a:xfrm>
            <a:off x="-6443" y="1"/>
            <a:ext cx="6407244" cy="6407244"/>
          </a:xfrm>
          <a:prstGeom prst="rect">
            <a:avLst/>
          </a:prstGeom>
        </p:spPr>
      </p:pic>
    </p:spTree>
    <p:extLst>
      <p:ext uri="{BB962C8B-B14F-4D97-AF65-F5344CB8AC3E}">
        <p14:creationId xmlns:p14="http://schemas.microsoft.com/office/powerpoint/2010/main" val="4290009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148861" y="251941"/>
            <a:ext cx="4665785" cy="4665785"/>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2031756" y="5006060"/>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
        <p:nvSpPr>
          <p:cNvPr id="10" name="Espace réservé du contenu 9">
            <a:extLst>
              <a:ext uri="{FF2B5EF4-FFF2-40B4-BE49-F238E27FC236}">
                <a16:creationId xmlns:a16="http://schemas.microsoft.com/office/drawing/2014/main" id="{3F6440CA-AC40-5446-555E-E1F6407CC3B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500846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3"/>
            <a:ext cx="6062870" cy="1133435"/>
          </a:xfrm>
        </p:spPr>
        <p:txBody>
          <a:bodyPr>
            <a:normAutofit fontScale="85000" lnSpcReduction="20000"/>
          </a:bodyPr>
          <a:lstStyle/>
          <a:p>
            <a:pPr marL="1062990" lvl="1" indent="-742950">
              <a:lnSpc>
                <a:spcPct val="100000"/>
              </a:lnSpc>
              <a:buFont typeface="+mj-lt"/>
              <a:buAutoNum type="arabicPeriod"/>
            </a:pPr>
            <a:r>
              <a:rPr lang="en-US" sz="4400" dirty="0">
                <a:highlight>
                  <a:srgbClr val="FFFF00"/>
                </a:highlight>
              </a:rPr>
              <a:t>Use Dev, Ops Data best practices</a:t>
            </a: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3631028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0E6683-C8CC-24FA-3A52-41FD95FFD026}"/>
              </a:ext>
            </a:extLst>
          </p:cNvPr>
          <p:cNvSpPr>
            <a:spLocks noGrp="1"/>
          </p:cNvSpPr>
          <p:nvPr>
            <p:ph type="title"/>
          </p:nvPr>
        </p:nvSpPr>
        <p:spPr/>
        <p:txBody>
          <a:bodyPr/>
          <a:lstStyle/>
          <a:p>
            <a:r>
              <a:rPr lang="fr-FR" dirty="0"/>
              <a:t>évaluation</a:t>
            </a:r>
          </a:p>
        </p:txBody>
      </p:sp>
      <p:sp>
        <p:nvSpPr>
          <p:cNvPr id="3" name="Espace réservé du contenu 2">
            <a:extLst>
              <a:ext uri="{FF2B5EF4-FFF2-40B4-BE49-F238E27FC236}">
                <a16:creationId xmlns:a16="http://schemas.microsoft.com/office/drawing/2014/main" id="{C40465C5-8497-9D25-7EBD-8C1AFA856421}"/>
              </a:ext>
            </a:extLst>
          </p:cNvPr>
          <p:cNvSpPr>
            <a:spLocks noGrp="1"/>
          </p:cNvSpPr>
          <p:nvPr>
            <p:ph idx="1"/>
          </p:nvPr>
        </p:nvSpPr>
        <p:spPr/>
        <p:txBody>
          <a:bodyPr/>
          <a:lstStyle/>
          <a:p>
            <a:r>
              <a:rPr lang="fr-FR" dirty="0"/>
              <a:t>1 note de C/C : réalisation d’un projet complet (50%) -&gt; preuves de votre avancement par mail et commit git</a:t>
            </a:r>
          </a:p>
          <a:p>
            <a:r>
              <a:rPr lang="fr-FR" dirty="0"/>
              <a:t>1 note de QCM pendant les partiels (50%) -&gt; documents papiers autorisés</a:t>
            </a:r>
          </a:p>
        </p:txBody>
      </p:sp>
    </p:spTree>
    <p:extLst>
      <p:ext uri="{BB962C8B-B14F-4D97-AF65-F5344CB8AC3E}">
        <p14:creationId xmlns:p14="http://schemas.microsoft.com/office/powerpoint/2010/main" val="686180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2"/>
            <a:ext cx="6062870" cy="2510927"/>
          </a:xfrm>
        </p:spPr>
        <p:txBody>
          <a:bodyPr>
            <a:normAutofit fontScale="77500" lnSpcReduction="20000"/>
          </a:bodyPr>
          <a:lstStyle/>
          <a:p>
            <a:pPr marL="1062990" lvl="1" indent="-742950">
              <a:lnSpc>
                <a:spcPct val="100000"/>
              </a:lnSpc>
              <a:buFont typeface="+mj-lt"/>
              <a:buAutoNum type="arabicPeriod"/>
            </a:pPr>
            <a:r>
              <a:rPr lang="en-US" sz="4400" dirty="0"/>
              <a:t>Use Dev, Ops Data best practices</a:t>
            </a:r>
          </a:p>
          <a:p>
            <a:pPr marL="1062990" lvl="1" indent="-742950">
              <a:lnSpc>
                <a:spcPct val="100000"/>
              </a:lnSpc>
              <a:buFont typeface="+mj-lt"/>
              <a:buAutoNum type="arabicPeriod"/>
            </a:pPr>
            <a:r>
              <a:rPr lang="en-US" sz="4400" dirty="0">
                <a:highlight>
                  <a:srgbClr val="FFFF00"/>
                </a:highlight>
              </a:rPr>
              <a:t>Build a platform where everyone can work together</a:t>
            </a:r>
          </a:p>
          <a:p>
            <a:pPr marL="1062990" lvl="1" indent="-742950">
              <a:lnSpc>
                <a:spcPct val="100000"/>
              </a:lnSpc>
              <a:buFont typeface="+mj-lt"/>
              <a:buAutoNum type="arabicPeriod"/>
            </a:pP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1545401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193BA860-37FD-8F8A-0C4E-CDD2745B82FE}"/>
              </a:ext>
            </a:extLst>
          </p:cNvPr>
          <p:cNvPicPr>
            <a:picLocks noChangeAspect="1"/>
          </p:cNvPicPr>
          <p:nvPr/>
        </p:nvPicPr>
        <p:blipFill>
          <a:blip r:embed="rId3"/>
          <a:stretch>
            <a:fillRect/>
          </a:stretch>
        </p:blipFill>
        <p:spPr>
          <a:xfrm>
            <a:off x="3886723" y="-10127"/>
            <a:ext cx="6655415" cy="6655415"/>
          </a:xfrm>
          <a:prstGeom prst="rect">
            <a:avLst/>
          </a:prstGeom>
        </p:spPr>
      </p:pic>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0" y="-1"/>
            <a:ext cx="3886723" cy="6432575"/>
          </a:xfrm>
          <a:solidFill>
            <a:schemeClr val="tx1"/>
          </a:solidFill>
        </p:spPr>
        <p:txBody>
          <a:bodyPr>
            <a:normAutofit/>
          </a:bodyPr>
          <a:lstStyle/>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r>
              <a:rPr lang="en-US" sz="3200" dirty="0">
                <a:solidFill>
                  <a:schemeClr val="bg1"/>
                </a:solidFill>
              </a:rPr>
              <a:t>Logs</a:t>
            </a:r>
          </a:p>
          <a:p>
            <a:pPr marL="1062990" lvl="1" indent="-742950">
              <a:lnSpc>
                <a:spcPct val="100000"/>
              </a:lnSpc>
              <a:buFont typeface="+mj-lt"/>
              <a:buAutoNum type="arabicPeriod"/>
            </a:pPr>
            <a:r>
              <a:rPr lang="en-US" sz="3200" dirty="0">
                <a:solidFill>
                  <a:schemeClr val="bg1"/>
                </a:solidFill>
              </a:rPr>
              <a:t>Infrastructure</a:t>
            </a:r>
          </a:p>
          <a:p>
            <a:pPr marL="1062990" lvl="1" indent="-742950">
              <a:lnSpc>
                <a:spcPct val="100000"/>
              </a:lnSpc>
              <a:buFont typeface="+mj-lt"/>
              <a:buAutoNum type="arabicPeriod"/>
            </a:pPr>
            <a:r>
              <a:rPr lang="en-US" sz="3200" dirty="0">
                <a:solidFill>
                  <a:schemeClr val="bg1"/>
                </a:solidFill>
              </a:rPr>
              <a:t>Business</a:t>
            </a:r>
          </a:p>
          <a:p>
            <a:pPr marL="1062990" lvl="1" indent="-742950">
              <a:lnSpc>
                <a:spcPct val="100000"/>
              </a:lnSpc>
              <a:buFont typeface="+mj-lt"/>
              <a:buAutoNum type="arabicPeriod"/>
            </a:pPr>
            <a:r>
              <a:rPr lang="en-US" sz="3200" dirty="0">
                <a:solidFill>
                  <a:schemeClr val="bg1"/>
                </a:solidFill>
              </a:rPr>
              <a:t>Drift</a:t>
            </a:r>
          </a:p>
          <a:p>
            <a:pPr marL="1062990" lvl="1" indent="-742950">
              <a:lnSpc>
                <a:spcPct val="100000"/>
              </a:lnSpc>
              <a:buFont typeface="+mj-lt"/>
              <a:buAutoNum type="arabicPeriod"/>
            </a:pPr>
            <a:r>
              <a:rPr lang="en-US" sz="3200" dirty="0">
                <a:solidFill>
                  <a:schemeClr val="bg1"/>
                </a:solidFill>
              </a:rPr>
              <a:t>Cost</a:t>
            </a:r>
          </a:p>
          <a:p>
            <a:endParaRPr lang="en-US" sz="3600" dirty="0">
              <a:solidFill>
                <a:schemeClr val="bg1"/>
              </a:solidFill>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440615" y="1"/>
            <a:ext cx="3751385"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792307" y="3090282"/>
            <a:ext cx="3240231" cy="1446550"/>
          </a:xfrm>
          <a:prstGeom prst="rect">
            <a:avLst/>
          </a:prstGeom>
          <a:noFill/>
        </p:spPr>
        <p:txBody>
          <a:bodyPr wrap="square">
            <a:spAutoFit/>
          </a:bodyPr>
          <a:lstStyle/>
          <a:p>
            <a:r>
              <a:rPr lang="en-US" sz="4400" dirty="0">
                <a:solidFill>
                  <a:schemeClr val="bg1"/>
                </a:solidFill>
              </a:rPr>
              <a:t>5) Setup Monitoring</a:t>
            </a:r>
            <a:endParaRPr lang="fr-FR" sz="4400" dirty="0">
              <a:solidFill>
                <a:schemeClr val="bg1"/>
              </a:solidFill>
            </a:endParaRPr>
          </a:p>
        </p:txBody>
      </p:sp>
    </p:spTree>
    <p:extLst>
      <p:ext uri="{BB962C8B-B14F-4D97-AF65-F5344CB8AC3E}">
        <p14:creationId xmlns:p14="http://schemas.microsoft.com/office/powerpoint/2010/main" val="4144197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6653295" y="1853305"/>
            <a:ext cx="3544405" cy="3539430"/>
          </a:xfrm>
          <a:prstGeom prst="rect">
            <a:avLst/>
          </a:prstGeom>
          <a:noFill/>
        </p:spPr>
        <p:txBody>
          <a:bodyPr wrap="square">
            <a:spAutoFit/>
          </a:bodyPr>
          <a:lstStyle/>
          <a:p>
            <a:r>
              <a:rPr lang="fr-FR" sz="3200" dirty="0">
                <a:hlinkClick r:id="rId3"/>
              </a:rPr>
              <a:t>Dailyclean</a:t>
            </a:r>
            <a:endParaRPr lang="fr-FR" sz="3200" dirty="0"/>
          </a:p>
          <a:p>
            <a:pPr marL="571500" indent="-571500">
              <a:buFont typeface="Arial" panose="020B0604020202020204" pitchFamily="34" charset="0"/>
              <a:buChar char="•"/>
            </a:pPr>
            <a:endParaRPr lang="fr-FR" sz="3200" dirty="0"/>
          </a:p>
          <a:p>
            <a:r>
              <a:rPr lang="fr-FR" sz="3200" dirty="0">
                <a:hlinkClick r:id="rId4"/>
              </a:rPr>
              <a:t>Ecotag</a:t>
            </a:r>
            <a:r>
              <a:rPr lang="fr-FR" sz="3200" dirty="0"/>
              <a:t> </a:t>
            </a:r>
          </a:p>
          <a:p>
            <a:pPr marL="571500" indent="-571500">
              <a:buFont typeface="Arial" panose="020B0604020202020204" pitchFamily="34" charset="0"/>
              <a:buChar char="•"/>
            </a:pPr>
            <a:endParaRPr lang="fr-FR" sz="3200" dirty="0"/>
          </a:p>
          <a:p>
            <a:r>
              <a:rPr lang="fr-FR" sz="3200" dirty="0" err="1">
                <a:hlinkClick r:id="rId5"/>
              </a:rPr>
              <a:t>SlimFaaS</a:t>
            </a:r>
            <a:endParaRPr lang="fr-FR" sz="3200" dirty="0"/>
          </a:p>
          <a:p>
            <a:pPr marL="571500" indent="-571500">
              <a:buFont typeface="Arial" panose="020B0604020202020204" pitchFamily="34" charset="0"/>
              <a:buChar char="•"/>
            </a:pPr>
            <a:endParaRPr lang="fr-FR" sz="3200" dirty="0"/>
          </a:p>
          <a:p>
            <a:r>
              <a:rPr lang="fr-FR" sz="3200" dirty="0">
                <a:hlinkClick r:id="rId6"/>
              </a:rPr>
              <a:t>SlightCapture</a:t>
            </a:r>
            <a:endParaRPr lang="fr-FR" sz="3200" dirty="0"/>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3">
            <a:extLst>
              <a:ext uri="{FF2B5EF4-FFF2-40B4-BE49-F238E27FC236}">
                <a16:creationId xmlns:a16="http://schemas.microsoft.com/office/drawing/2014/main" id="{34319C1D-118B-919E-6AC8-5C8F03166CA1}"/>
              </a:ext>
            </a:extLst>
          </p:cNvPr>
          <p:cNvSpPr>
            <a:spLocks noGrp="1"/>
          </p:cNvSpPr>
          <p:nvPr>
            <p:ph type="title"/>
          </p:nvPr>
        </p:nvSpPr>
        <p:spPr/>
        <p:txBody>
          <a:bodyPr/>
          <a:lstStyle/>
          <a:p>
            <a:endParaRPr lang="fr-FR"/>
          </a:p>
        </p:txBody>
      </p:sp>
      <p:sp>
        <p:nvSpPr>
          <p:cNvPr id="6" name="Rectangle 5">
            <a:extLst>
              <a:ext uri="{FF2B5EF4-FFF2-40B4-BE49-F238E27FC236}">
                <a16:creationId xmlns:a16="http://schemas.microsoft.com/office/drawing/2014/main" id="{524B6301-EC49-2142-5A74-704D6F21848E}"/>
              </a:ext>
            </a:extLst>
          </p:cNvPr>
          <p:cNvSpPr/>
          <p:nvPr/>
        </p:nvSpPr>
        <p:spPr>
          <a:xfrm>
            <a:off x="9214338" y="1"/>
            <a:ext cx="297766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E69E6861-3B51-BF91-4F13-159768CCD109}"/>
              </a:ext>
            </a:extLst>
          </p:cNvPr>
          <p:cNvSpPr/>
          <p:nvPr/>
        </p:nvSpPr>
        <p:spPr>
          <a:xfrm rot="21076959">
            <a:off x="9348512" y="350183"/>
            <a:ext cx="2551219" cy="1152940"/>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Recipes for success</a:t>
            </a:r>
          </a:p>
        </p:txBody>
      </p:sp>
      <p:sp>
        <p:nvSpPr>
          <p:cNvPr id="8" name="ZoneTexte 7">
            <a:extLst>
              <a:ext uri="{FF2B5EF4-FFF2-40B4-BE49-F238E27FC236}">
                <a16:creationId xmlns:a16="http://schemas.microsoft.com/office/drawing/2014/main" id="{7789BE0A-7A8D-64F8-1796-7A62A1700515}"/>
              </a:ext>
            </a:extLst>
          </p:cNvPr>
          <p:cNvSpPr txBox="1"/>
          <p:nvPr/>
        </p:nvSpPr>
        <p:spPr>
          <a:xfrm>
            <a:off x="9378461" y="2328404"/>
            <a:ext cx="2618907" cy="2308324"/>
          </a:xfrm>
          <a:prstGeom prst="rect">
            <a:avLst/>
          </a:prstGeom>
          <a:noFill/>
        </p:spPr>
        <p:txBody>
          <a:bodyPr wrap="square">
            <a:spAutoFit/>
          </a:bodyPr>
          <a:lstStyle/>
          <a:p>
            <a:r>
              <a:rPr lang="en-US" sz="4800" dirty="0">
                <a:solidFill>
                  <a:schemeClr val="bg1"/>
                </a:solidFill>
              </a:rPr>
              <a:t>6) Open your </a:t>
            </a:r>
            <a:r>
              <a:rPr lang="en-US" sz="4800" dirty="0" err="1">
                <a:solidFill>
                  <a:schemeClr val="bg1"/>
                </a:solidFill>
              </a:rPr>
              <a:t>mindeset</a:t>
            </a:r>
            <a:endParaRPr lang="fr-FR" sz="4800" dirty="0">
              <a:solidFill>
                <a:schemeClr val="bg1"/>
              </a:solidFill>
            </a:endParaRPr>
          </a:p>
        </p:txBody>
      </p:sp>
      <p:pic>
        <p:nvPicPr>
          <p:cNvPr id="10" name="Image 9">
            <a:extLst>
              <a:ext uri="{FF2B5EF4-FFF2-40B4-BE49-F238E27FC236}">
                <a16:creationId xmlns:a16="http://schemas.microsoft.com/office/drawing/2014/main" id="{2A4F716B-16A1-E4A0-0E03-98F168A9018F}"/>
              </a:ext>
            </a:extLst>
          </p:cNvPr>
          <p:cNvPicPr>
            <a:picLocks noChangeAspect="1"/>
          </p:cNvPicPr>
          <p:nvPr/>
        </p:nvPicPr>
        <p:blipFill>
          <a:blip r:embed="rId7"/>
          <a:stretch>
            <a:fillRect/>
          </a:stretch>
        </p:blipFill>
        <p:spPr>
          <a:xfrm>
            <a:off x="0" y="0"/>
            <a:ext cx="6432575" cy="6432575"/>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D8FBF7-541D-653B-32C2-8CD0BA14F7F3}"/>
              </a:ext>
            </a:extLst>
          </p:cNvPr>
          <p:cNvSpPr>
            <a:spLocks noGrp="1"/>
          </p:cNvSpPr>
          <p:nvPr>
            <p:ph type="title"/>
          </p:nvPr>
        </p:nvSpPr>
        <p:spPr/>
        <p:txBody>
          <a:bodyPr/>
          <a:lstStyle/>
          <a:p>
            <a:r>
              <a:rPr lang="fr-FR" dirty="0"/>
              <a:t>Le </a:t>
            </a:r>
            <a:r>
              <a:rPr lang="fr-FR" dirty="0" err="1"/>
              <a:t>mlops</a:t>
            </a:r>
            <a:r>
              <a:rPr lang="fr-FR" dirty="0"/>
              <a:t> traite également les défis suivants</a:t>
            </a:r>
          </a:p>
        </p:txBody>
      </p:sp>
      <p:sp>
        <p:nvSpPr>
          <p:cNvPr id="3" name="Espace réservé du contenu 2">
            <a:extLst>
              <a:ext uri="{FF2B5EF4-FFF2-40B4-BE49-F238E27FC236}">
                <a16:creationId xmlns:a16="http://schemas.microsoft.com/office/drawing/2014/main" id="{4EDC6FCE-7BCF-F798-C578-D5250BD6E269}"/>
              </a:ext>
            </a:extLst>
          </p:cNvPr>
          <p:cNvSpPr>
            <a:spLocks noGrp="1"/>
          </p:cNvSpPr>
          <p:nvPr>
            <p:ph idx="1"/>
          </p:nvPr>
        </p:nvSpPr>
        <p:spPr/>
        <p:txBody>
          <a:bodyPr/>
          <a:lstStyle/>
          <a:p>
            <a:r>
              <a:rPr lang="fr-FR" dirty="0"/>
              <a:t>Explicabilité et transparence</a:t>
            </a:r>
          </a:p>
          <a:p>
            <a:r>
              <a:rPr lang="fr-FR" dirty="0"/>
              <a:t>Robustesse</a:t>
            </a:r>
          </a:p>
          <a:p>
            <a:r>
              <a:rPr lang="fr-FR" dirty="0"/>
              <a:t>IA Responsable</a:t>
            </a:r>
          </a:p>
        </p:txBody>
      </p:sp>
    </p:spTree>
    <p:extLst>
      <p:ext uri="{BB962C8B-B14F-4D97-AF65-F5344CB8AC3E}">
        <p14:creationId xmlns:p14="http://schemas.microsoft.com/office/powerpoint/2010/main" val="1844432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EA214D-3176-0145-0875-B7630DF650A8}"/>
              </a:ext>
            </a:extLst>
          </p:cNvPr>
          <p:cNvSpPr>
            <a:spLocks noGrp="1"/>
          </p:cNvSpPr>
          <p:nvPr>
            <p:ph type="title"/>
          </p:nvPr>
        </p:nvSpPr>
        <p:spPr/>
        <p:txBody>
          <a:bodyPr/>
          <a:lstStyle/>
          <a:p>
            <a:r>
              <a:rPr lang="fr-FR" dirty="0"/>
              <a:t>Le projet de cette année</a:t>
            </a:r>
          </a:p>
        </p:txBody>
      </p:sp>
      <p:sp>
        <p:nvSpPr>
          <p:cNvPr id="5" name="Espace réservé du texte 4">
            <a:extLst>
              <a:ext uri="{FF2B5EF4-FFF2-40B4-BE49-F238E27FC236}">
                <a16:creationId xmlns:a16="http://schemas.microsoft.com/office/drawing/2014/main" id="{DB26F4AF-78E6-EA66-DE5E-F987EF3646BF}"/>
              </a:ext>
            </a:extLst>
          </p:cNvPr>
          <p:cNvSpPr>
            <a:spLocks noGrp="1"/>
          </p:cNvSpPr>
          <p:nvPr>
            <p:ph type="body" idx="1"/>
          </p:nvPr>
        </p:nvSpPr>
        <p:spPr/>
        <p:txBody>
          <a:bodyPr/>
          <a:lstStyle/>
          <a:p>
            <a:r>
              <a:rPr lang="fr-FR" dirty="0"/>
              <a:t>Un </a:t>
            </a:r>
            <a:r>
              <a:rPr lang="fr-FR" dirty="0" err="1"/>
              <a:t>Chatbot</a:t>
            </a:r>
            <a:r>
              <a:rPr lang="fr-FR" dirty="0"/>
              <a:t> qui prédit les survivants du </a:t>
            </a:r>
            <a:r>
              <a:rPr lang="fr-FR" dirty="0" err="1"/>
              <a:t>titanic</a:t>
            </a:r>
            <a:endParaRPr lang="fr-FR" dirty="0"/>
          </a:p>
        </p:txBody>
      </p:sp>
    </p:spTree>
    <p:extLst>
      <p:ext uri="{BB962C8B-B14F-4D97-AF65-F5344CB8AC3E}">
        <p14:creationId xmlns:p14="http://schemas.microsoft.com/office/powerpoint/2010/main" val="4224182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4" name="Rectangle 1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Rectangle 1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8" name="Rectangle 17">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useBgFill="1">
        <p:nvSpPr>
          <p:cNvPr id="20" name="Rectangle 19">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C26737C2-1666-79D6-AB60-1F6246207551}"/>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Présentation du projet en production</a:t>
            </a:r>
          </a:p>
        </p:txBody>
      </p:sp>
      <p:pic>
        <p:nvPicPr>
          <p:cNvPr id="7" name="Espace réservé du contenu 6" descr="Une image contenant diagramme, Police, ligne, texte&#10;&#10;Le contenu généré par l’IA peut être incorrect.">
            <a:extLst>
              <a:ext uri="{FF2B5EF4-FFF2-40B4-BE49-F238E27FC236}">
                <a16:creationId xmlns:a16="http://schemas.microsoft.com/office/drawing/2014/main" id="{B8B8FC94-11C7-37A0-E29D-9177CF1C726E}"/>
              </a:ext>
            </a:extLst>
          </p:cNvPr>
          <p:cNvPicPr>
            <a:picLocks noGrp="1" noChangeAspect="1"/>
          </p:cNvPicPr>
          <p:nvPr>
            <p:ph idx="1"/>
          </p:nvPr>
        </p:nvPicPr>
        <p:blipFill>
          <a:blip r:embed="rId2"/>
          <a:stretch>
            <a:fillRect/>
          </a:stretch>
        </p:blipFill>
        <p:spPr>
          <a:xfrm>
            <a:off x="506027" y="2790605"/>
            <a:ext cx="11185864" cy="3215937"/>
          </a:xfrm>
          <a:prstGeom prst="rect">
            <a:avLst/>
          </a:prstGeom>
        </p:spPr>
      </p:pic>
    </p:spTree>
    <p:extLst>
      <p:ext uri="{BB962C8B-B14F-4D97-AF65-F5344CB8AC3E}">
        <p14:creationId xmlns:p14="http://schemas.microsoft.com/office/powerpoint/2010/main" val="3747671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FFB09F5-7ED6-B77F-B544-4C8E25A5F5F9}"/>
              </a:ext>
            </a:extLst>
          </p:cNvPr>
          <p:cNvSpPr txBox="1"/>
          <p:nvPr/>
        </p:nvSpPr>
        <p:spPr>
          <a:xfrm>
            <a:off x="4056819" y="2644170"/>
            <a:ext cx="4078361" cy="1569660"/>
          </a:xfrm>
          <a:prstGeom prst="rect">
            <a:avLst/>
          </a:prstGeom>
          <a:noFill/>
        </p:spPr>
        <p:txBody>
          <a:bodyPr wrap="none" rtlCol="0">
            <a:spAutoFit/>
          </a:bodyPr>
          <a:lstStyle/>
          <a:p>
            <a:r>
              <a:rPr lang="fr-FR" sz="9600" dirty="0"/>
              <a:t>Démo ?</a:t>
            </a:r>
          </a:p>
        </p:txBody>
      </p:sp>
    </p:spTree>
    <p:extLst>
      <p:ext uri="{BB962C8B-B14F-4D97-AF65-F5344CB8AC3E}">
        <p14:creationId xmlns:p14="http://schemas.microsoft.com/office/powerpoint/2010/main" val="2936486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063F5F-DC20-3D86-93BC-41CC9EE5EAF3}"/>
              </a:ext>
            </a:extLst>
          </p:cNvPr>
          <p:cNvSpPr>
            <a:spLocks noGrp="1"/>
          </p:cNvSpPr>
          <p:nvPr>
            <p:ph type="title"/>
          </p:nvPr>
        </p:nvSpPr>
        <p:spPr/>
        <p:txBody>
          <a:bodyPr/>
          <a:lstStyle/>
          <a:p>
            <a:r>
              <a:rPr lang="fr-FR" dirty="0"/>
              <a:t>Nos outils</a:t>
            </a:r>
          </a:p>
        </p:txBody>
      </p:sp>
      <p:sp>
        <p:nvSpPr>
          <p:cNvPr id="3" name="Espace réservé du contenu 2">
            <a:extLst>
              <a:ext uri="{FF2B5EF4-FFF2-40B4-BE49-F238E27FC236}">
                <a16:creationId xmlns:a16="http://schemas.microsoft.com/office/drawing/2014/main" id="{E6F9CFA1-66B9-A5CF-2D93-F93910ABD982}"/>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CA316AB-6716-0DFA-FFF1-7FE25BFC5FDB}"/>
              </a:ext>
            </a:extLst>
          </p:cNvPr>
          <p:cNvPicPr>
            <a:picLocks noChangeAspect="1"/>
          </p:cNvPicPr>
          <p:nvPr/>
        </p:nvPicPr>
        <p:blipFill>
          <a:blip r:embed="rId2"/>
          <a:stretch>
            <a:fillRect/>
          </a:stretch>
        </p:blipFill>
        <p:spPr>
          <a:xfrm>
            <a:off x="655967" y="6287160"/>
            <a:ext cx="581081" cy="494380"/>
          </a:xfrm>
          <a:prstGeom prst="rect">
            <a:avLst/>
          </a:prstGeom>
        </p:spPr>
      </p:pic>
      <p:pic>
        <p:nvPicPr>
          <p:cNvPr id="5" name="Image 4">
            <a:extLst>
              <a:ext uri="{FF2B5EF4-FFF2-40B4-BE49-F238E27FC236}">
                <a16:creationId xmlns:a16="http://schemas.microsoft.com/office/drawing/2014/main" id="{52C95A57-1122-CD14-BE87-43B3B52F346A}"/>
              </a:ext>
            </a:extLst>
          </p:cNvPr>
          <p:cNvPicPr>
            <a:picLocks noChangeAspect="1"/>
          </p:cNvPicPr>
          <p:nvPr/>
        </p:nvPicPr>
        <p:blipFill>
          <a:blip r:embed="rId3"/>
          <a:stretch>
            <a:fillRect/>
          </a:stretch>
        </p:blipFill>
        <p:spPr>
          <a:xfrm>
            <a:off x="581192" y="4479943"/>
            <a:ext cx="643458" cy="643458"/>
          </a:xfrm>
          <a:prstGeom prst="rect">
            <a:avLst/>
          </a:prstGeom>
        </p:spPr>
      </p:pic>
      <p:pic>
        <p:nvPicPr>
          <p:cNvPr id="6" name="Image 5">
            <a:extLst>
              <a:ext uri="{FF2B5EF4-FFF2-40B4-BE49-F238E27FC236}">
                <a16:creationId xmlns:a16="http://schemas.microsoft.com/office/drawing/2014/main" id="{10858D89-03F4-61EC-99BC-55D4A98C0C66}"/>
              </a:ext>
            </a:extLst>
          </p:cNvPr>
          <p:cNvPicPr>
            <a:picLocks noChangeAspect="1"/>
          </p:cNvPicPr>
          <p:nvPr/>
        </p:nvPicPr>
        <p:blipFill>
          <a:blip r:embed="rId4"/>
          <a:stretch>
            <a:fillRect/>
          </a:stretch>
        </p:blipFill>
        <p:spPr>
          <a:xfrm>
            <a:off x="702771" y="2315044"/>
            <a:ext cx="643647" cy="498627"/>
          </a:xfrm>
          <a:prstGeom prst="rect">
            <a:avLst/>
          </a:prstGeom>
        </p:spPr>
      </p:pic>
      <p:pic>
        <p:nvPicPr>
          <p:cNvPr id="7" name="Image 6">
            <a:extLst>
              <a:ext uri="{FF2B5EF4-FFF2-40B4-BE49-F238E27FC236}">
                <a16:creationId xmlns:a16="http://schemas.microsoft.com/office/drawing/2014/main" id="{D002300C-9F6F-280F-3312-19D51DECAA0B}"/>
              </a:ext>
            </a:extLst>
          </p:cNvPr>
          <p:cNvPicPr>
            <a:picLocks noChangeAspect="1"/>
          </p:cNvPicPr>
          <p:nvPr/>
        </p:nvPicPr>
        <p:blipFill>
          <a:blip r:embed="rId5"/>
          <a:stretch>
            <a:fillRect/>
          </a:stretch>
        </p:blipFill>
        <p:spPr>
          <a:xfrm>
            <a:off x="740231" y="1810392"/>
            <a:ext cx="509324" cy="470145"/>
          </a:xfrm>
          <a:prstGeom prst="rect">
            <a:avLst/>
          </a:prstGeom>
        </p:spPr>
      </p:pic>
      <p:pic>
        <p:nvPicPr>
          <p:cNvPr id="8" name="Image 7">
            <a:extLst>
              <a:ext uri="{FF2B5EF4-FFF2-40B4-BE49-F238E27FC236}">
                <a16:creationId xmlns:a16="http://schemas.microsoft.com/office/drawing/2014/main" id="{F302A41F-CA2F-1374-648B-1BD40835E8D6}"/>
              </a:ext>
            </a:extLst>
          </p:cNvPr>
          <p:cNvPicPr>
            <a:picLocks noChangeAspect="1"/>
          </p:cNvPicPr>
          <p:nvPr/>
        </p:nvPicPr>
        <p:blipFill>
          <a:blip r:embed="rId6"/>
          <a:stretch>
            <a:fillRect/>
          </a:stretch>
        </p:blipFill>
        <p:spPr>
          <a:xfrm>
            <a:off x="600526" y="2949749"/>
            <a:ext cx="709794" cy="337810"/>
          </a:xfrm>
          <a:prstGeom prst="rect">
            <a:avLst/>
          </a:prstGeom>
        </p:spPr>
      </p:pic>
      <p:pic>
        <p:nvPicPr>
          <p:cNvPr id="9" name="Image 8">
            <a:extLst>
              <a:ext uri="{FF2B5EF4-FFF2-40B4-BE49-F238E27FC236}">
                <a16:creationId xmlns:a16="http://schemas.microsoft.com/office/drawing/2014/main" id="{A4D699A6-CEE3-D0C5-0E94-80F891506209}"/>
              </a:ext>
            </a:extLst>
          </p:cNvPr>
          <p:cNvPicPr>
            <a:picLocks noChangeAspect="1"/>
          </p:cNvPicPr>
          <p:nvPr/>
        </p:nvPicPr>
        <p:blipFill>
          <a:blip r:embed="rId7"/>
          <a:stretch>
            <a:fillRect/>
          </a:stretch>
        </p:blipFill>
        <p:spPr>
          <a:xfrm>
            <a:off x="606097" y="3973209"/>
            <a:ext cx="643458" cy="430940"/>
          </a:xfrm>
          <a:prstGeom prst="rect">
            <a:avLst/>
          </a:prstGeom>
        </p:spPr>
      </p:pic>
      <p:pic>
        <p:nvPicPr>
          <p:cNvPr id="10" name="Image 9">
            <a:extLst>
              <a:ext uri="{FF2B5EF4-FFF2-40B4-BE49-F238E27FC236}">
                <a16:creationId xmlns:a16="http://schemas.microsoft.com/office/drawing/2014/main" id="{F0FDDBB8-E0A4-072C-4619-11DD9DE5F47A}"/>
              </a:ext>
            </a:extLst>
          </p:cNvPr>
          <p:cNvPicPr>
            <a:picLocks noChangeAspect="1"/>
          </p:cNvPicPr>
          <p:nvPr/>
        </p:nvPicPr>
        <p:blipFill>
          <a:blip r:embed="rId8"/>
          <a:stretch>
            <a:fillRect/>
          </a:stretch>
        </p:blipFill>
        <p:spPr>
          <a:xfrm>
            <a:off x="581192" y="3426418"/>
            <a:ext cx="789942" cy="345032"/>
          </a:xfrm>
          <a:prstGeom prst="rect">
            <a:avLst/>
          </a:prstGeom>
        </p:spPr>
      </p:pic>
      <p:pic>
        <p:nvPicPr>
          <p:cNvPr id="11" name="Image 10">
            <a:extLst>
              <a:ext uri="{FF2B5EF4-FFF2-40B4-BE49-F238E27FC236}">
                <a16:creationId xmlns:a16="http://schemas.microsoft.com/office/drawing/2014/main" id="{97D8F6C7-01D2-1DB6-8E3B-5D555F462619}"/>
              </a:ext>
            </a:extLst>
          </p:cNvPr>
          <p:cNvPicPr>
            <a:picLocks noChangeAspect="1"/>
          </p:cNvPicPr>
          <p:nvPr/>
        </p:nvPicPr>
        <p:blipFill>
          <a:blip r:embed="rId9"/>
          <a:stretch>
            <a:fillRect/>
          </a:stretch>
        </p:blipFill>
        <p:spPr>
          <a:xfrm>
            <a:off x="702771" y="5710379"/>
            <a:ext cx="450109" cy="420235"/>
          </a:xfrm>
          <a:prstGeom prst="rect">
            <a:avLst/>
          </a:prstGeom>
        </p:spPr>
      </p:pic>
      <p:pic>
        <p:nvPicPr>
          <p:cNvPr id="12" name="Image 11">
            <a:extLst>
              <a:ext uri="{FF2B5EF4-FFF2-40B4-BE49-F238E27FC236}">
                <a16:creationId xmlns:a16="http://schemas.microsoft.com/office/drawing/2014/main" id="{FE032480-5A5D-4B55-22D4-41F193D74719}"/>
              </a:ext>
            </a:extLst>
          </p:cNvPr>
          <p:cNvPicPr>
            <a:picLocks noChangeAspect="1"/>
          </p:cNvPicPr>
          <p:nvPr/>
        </p:nvPicPr>
        <p:blipFill>
          <a:blip r:embed="rId10"/>
          <a:stretch>
            <a:fillRect/>
          </a:stretch>
        </p:blipFill>
        <p:spPr>
          <a:xfrm>
            <a:off x="600525" y="5135815"/>
            <a:ext cx="691966" cy="354249"/>
          </a:xfrm>
          <a:prstGeom prst="rect">
            <a:avLst/>
          </a:prstGeom>
        </p:spPr>
      </p:pic>
      <p:sp>
        <p:nvSpPr>
          <p:cNvPr id="13" name="ZoneTexte 12">
            <a:extLst>
              <a:ext uri="{FF2B5EF4-FFF2-40B4-BE49-F238E27FC236}">
                <a16:creationId xmlns:a16="http://schemas.microsoft.com/office/drawing/2014/main" id="{AF99F79A-1E3C-030E-9513-269238E29079}"/>
              </a:ext>
            </a:extLst>
          </p:cNvPr>
          <p:cNvSpPr txBox="1"/>
          <p:nvPr/>
        </p:nvSpPr>
        <p:spPr>
          <a:xfrm>
            <a:off x="1310320" y="1860799"/>
            <a:ext cx="5815053" cy="369332"/>
          </a:xfrm>
          <a:prstGeom prst="rect">
            <a:avLst/>
          </a:prstGeom>
          <a:noFill/>
        </p:spPr>
        <p:txBody>
          <a:bodyPr wrap="none" rtlCol="0">
            <a:spAutoFit/>
          </a:bodyPr>
          <a:lstStyle/>
          <a:p>
            <a:r>
              <a:rPr lang="fr-FR" dirty="0" err="1"/>
              <a:t>Your</a:t>
            </a:r>
            <a:r>
              <a:rPr lang="fr-FR" dirty="0"/>
              <a:t> </a:t>
            </a:r>
            <a:r>
              <a:rPr lang="fr-FR" dirty="0" err="1"/>
              <a:t>Github</a:t>
            </a:r>
            <a:r>
              <a:rPr lang="fr-FR" dirty="0"/>
              <a:t> </a:t>
            </a:r>
            <a:r>
              <a:rPr lang="fr-FR" dirty="0" err="1"/>
              <a:t>account</a:t>
            </a:r>
            <a:r>
              <a:rPr lang="fr-FR" dirty="0"/>
              <a:t> </a:t>
            </a:r>
            <a:r>
              <a:rPr lang="fr-FR" dirty="0" err="1"/>
              <a:t>where</a:t>
            </a:r>
            <a:r>
              <a:rPr lang="fr-FR" dirty="0"/>
              <a:t> </a:t>
            </a:r>
            <a:r>
              <a:rPr lang="fr-FR" dirty="0" err="1"/>
              <a:t>your</a:t>
            </a:r>
            <a:r>
              <a:rPr lang="fr-FR" dirty="0"/>
              <a:t> code repository </a:t>
            </a:r>
            <a:r>
              <a:rPr lang="fr-FR" dirty="0" err="1"/>
              <a:t>will</a:t>
            </a:r>
            <a:r>
              <a:rPr lang="fr-FR" dirty="0"/>
              <a:t> </a:t>
            </a:r>
            <a:r>
              <a:rPr lang="fr-FR" dirty="0" err="1"/>
              <a:t>belong</a:t>
            </a:r>
            <a:endParaRPr lang="fr-FR" dirty="0"/>
          </a:p>
        </p:txBody>
      </p:sp>
      <p:sp>
        <p:nvSpPr>
          <p:cNvPr id="14" name="ZoneTexte 13">
            <a:extLst>
              <a:ext uri="{FF2B5EF4-FFF2-40B4-BE49-F238E27FC236}">
                <a16:creationId xmlns:a16="http://schemas.microsoft.com/office/drawing/2014/main" id="{4DB66FA6-D7A1-9278-159D-ACB1EDE2F762}"/>
              </a:ext>
            </a:extLst>
          </p:cNvPr>
          <p:cNvSpPr txBox="1"/>
          <p:nvPr/>
        </p:nvSpPr>
        <p:spPr>
          <a:xfrm>
            <a:off x="1310320" y="2371884"/>
            <a:ext cx="4824078" cy="369332"/>
          </a:xfrm>
          <a:prstGeom prst="rect">
            <a:avLst/>
          </a:prstGeom>
          <a:noFill/>
        </p:spPr>
        <p:txBody>
          <a:bodyPr wrap="none" rtlCol="0">
            <a:spAutoFit/>
          </a:bodyPr>
          <a:lstStyle/>
          <a:p>
            <a:r>
              <a:rPr lang="fr-FR" dirty="0" err="1"/>
              <a:t>Feature</a:t>
            </a:r>
            <a:r>
              <a:rPr lang="fr-FR" dirty="0"/>
              <a:t> </a:t>
            </a:r>
            <a:r>
              <a:rPr lang="fr-FR" dirty="0" err="1"/>
              <a:t>from</a:t>
            </a:r>
            <a:r>
              <a:rPr lang="fr-FR" dirty="0"/>
              <a:t> </a:t>
            </a:r>
            <a:r>
              <a:rPr lang="fr-FR" dirty="0" err="1"/>
              <a:t>Github</a:t>
            </a:r>
            <a:r>
              <a:rPr lang="fr-FR" dirty="0"/>
              <a:t> to </a:t>
            </a:r>
            <a:r>
              <a:rPr lang="fr-FR" dirty="0" err="1"/>
              <a:t>create</a:t>
            </a:r>
            <a:r>
              <a:rPr lang="fr-FR" dirty="0"/>
              <a:t> « CI/CD pipelines »</a:t>
            </a:r>
          </a:p>
        </p:txBody>
      </p:sp>
      <p:sp>
        <p:nvSpPr>
          <p:cNvPr id="15" name="ZoneTexte 14">
            <a:extLst>
              <a:ext uri="{FF2B5EF4-FFF2-40B4-BE49-F238E27FC236}">
                <a16:creationId xmlns:a16="http://schemas.microsoft.com/office/drawing/2014/main" id="{03D1DAC0-A4CE-0578-6B04-4DD5DF5797AD}"/>
              </a:ext>
            </a:extLst>
          </p:cNvPr>
          <p:cNvSpPr txBox="1"/>
          <p:nvPr/>
        </p:nvSpPr>
        <p:spPr>
          <a:xfrm>
            <a:off x="1310320" y="2914551"/>
            <a:ext cx="8249374" cy="369332"/>
          </a:xfrm>
          <a:prstGeom prst="rect">
            <a:avLst/>
          </a:prstGeom>
          <a:noFill/>
        </p:spPr>
        <p:txBody>
          <a:bodyPr wrap="none" rtlCol="0">
            <a:spAutoFit/>
          </a:bodyPr>
          <a:lstStyle/>
          <a:p>
            <a:r>
              <a:rPr lang="fr-FR" dirty="0"/>
              <a:t>AWS S3 like. </a:t>
            </a:r>
            <a:r>
              <a:rPr lang="fr-FR" dirty="0" err="1"/>
              <a:t>Where</a:t>
            </a:r>
            <a:r>
              <a:rPr lang="fr-FR" dirty="0"/>
              <a:t> </a:t>
            </a:r>
            <a:r>
              <a:rPr lang="fr-FR" dirty="0" err="1"/>
              <a:t>you</a:t>
            </a:r>
            <a:r>
              <a:rPr lang="fr-FR" dirty="0"/>
              <a:t> </a:t>
            </a:r>
            <a:r>
              <a:rPr lang="fr-FR" dirty="0" err="1"/>
              <a:t>will</a:t>
            </a:r>
            <a:r>
              <a:rPr lang="fr-FR" dirty="0"/>
              <a:t> store </a:t>
            </a:r>
            <a:r>
              <a:rPr lang="fr-FR" dirty="0" err="1"/>
              <a:t>your</a:t>
            </a:r>
            <a:r>
              <a:rPr lang="fr-FR" dirty="0"/>
              <a:t> data and </a:t>
            </a:r>
            <a:r>
              <a:rPr lang="fr-FR" dirty="0" err="1"/>
              <a:t>where</a:t>
            </a:r>
            <a:r>
              <a:rPr lang="fr-FR" dirty="0"/>
              <a:t> </a:t>
            </a:r>
            <a:r>
              <a:rPr lang="fr-FR" dirty="0" err="1"/>
              <a:t>mlFlow</a:t>
            </a:r>
            <a:r>
              <a:rPr lang="fr-FR" dirty="0"/>
              <a:t> </a:t>
            </a:r>
            <a:r>
              <a:rPr lang="fr-FR" dirty="0" err="1"/>
              <a:t>will</a:t>
            </a:r>
            <a:r>
              <a:rPr lang="fr-FR" dirty="0"/>
              <a:t> store </a:t>
            </a:r>
            <a:r>
              <a:rPr lang="fr-FR" dirty="0" err="1"/>
              <a:t>your</a:t>
            </a:r>
            <a:r>
              <a:rPr lang="fr-FR" dirty="0"/>
              <a:t> </a:t>
            </a:r>
            <a:r>
              <a:rPr lang="fr-FR" dirty="0" err="1"/>
              <a:t>artifacts</a:t>
            </a:r>
            <a:endParaRPr lang="fr-FR" dirty="0"/>
          </a:p>
        </p:txBody>
      </p:sp>
      <p:sp>
        <p:nvSpPr>
          <p:cNvPr id="16" name="ZoneTexte 15">
            <a:extLst>
              <a:ext uri="{FF2B5EF4-FFF2-40B4-BE49-F238E27FC236}">
                <a16:creationId xmlns:a16="http://schemas.microsoft.com/office/drawing/2014/main" id="{793F3BFC-CE17-A2F1-547B-7E503CF4ADB4}"/>
              </a:ext>
            </a:extLst>
          </p:cNvPr>
          <p:cNvSpPr txBox="1"/>
          <p:nvPr/>
        </p:nvSpPr>
        <p:spPr>
          <a:xfrm>
            <a:off x="1310320" y="3330384"/>
            <a:ext cx="10134954" cy="646331"/>
          </a:xfrm>
          <a:prstGeom prst="rect">
            <a:avLst/>
          </a:prstGeom>
          <a:noFill/>
        </p:spPr>
        <p:txBody>
          <a:bodyPr wrap="none" rtlCol="0">
            <a:spAutoFit/>
          </a:bodyPr>
          <a:lstStyle/>
          <a:p>
            <a:r>
              <a:rPr lang="fr-FR" dirty="0"/>
              <a:t>ML </a:t>
            </a:r>
            <a:r>
              <a:rPr lang="fr-FR" dirty="0" err="1"/>
              <a:t>Swiss</a:t>
            </a:r>
            <a:r>
              <a:rPr lang="fr-FR" dirty="0"/>
              <a:t> </a:t>
            </a:r>
            <a:r>
              <a:rPr lang="fr-FR" dirty="0" err="1"/>
              <a:t>Knife</a:t>
            </a:r>
            <a:r>
              <a:rPr lang="fr-FR" dirty="0"/>
              <a:t>. </a:t>
            </a:r>
            <a:r>
              <a:rPr lang="fr-FR" dirty="0" err="1"/>
              <a:t>We</a:t>
            </a:r>
            <a:r>
              <a:rPr lang="fr-FR" dirty="0"/>
              <a:t> </a:t>
            </a:r>
            <a:r>
              <a:rPr lang="fr-FR" dirty="0" err="1"/>
              <a:t>will</a:t>
            </a:r>
            <a:r>
              <a:rPr lang="fr-FR" dirty="0"/>
              <a:t> use </a:t>
            </a:r>
            <a:r>
              <a:rPr lang="fr-FR" dirty="0" err="1"/>
              <a:t>it</a:t>
            </a:r>
            <a:r>
              <a:rPr lang="fr-FR" dirty="0"/>
              <a:t> to </a:t>
            </a:r>
            <a:r>
              <a:rPr lang="fr-FR" dirty="0" err="1"/>
              <a:t>track</a:t>
            </a:r>
            <a:r>
              <a:rPr lang="fr-FR" dirty="0"/>
              <a:t> </a:t>
            </a:r>
            <a:r>
              <a:rPr lang="fr-FR" dirty="0" err="1"/>
              <a:t>our</a:t>
            </a:r>
            <a:r>
              <a:rPr lang="fr-FR" dirty="0"/>
              <a:t> </a:t>
            </a:r>
            <a:r>
              <a:rPr lang="fr-FR" dirty="0" err="1"/>
              <a:t>experiments</a:t>
            </a:r>
            <a:r>
              <a:rPr lang="fr-FR" dirty="0"/>
              <a:t>, store </a:t>
            </a:r>
            <a:r>
              <a:rPr lang="fr-FR" dirty="0" err="1"/>
              <a:t>our</a:t>
            </a:r>
            <a:r>
              <a:rPr lang="fr-FR" dirty="0"/>
              <a:t> ML </a:t>
            </a:r>
            <a:r>
              <a:rPr lang="fr-FR" dirty="0" err="1"/>
              <a:t>artifacts</a:t>
            </a:r>
            <a:r>
              <a:rPr lang="fr-FR" dirty="0"/>
              <a:t> and to run </a:t>
            </a:r>
            <a:r>
              <a:rPr lang="fr-FR" dirty="0" err="1"/>
              <a:t>experiments</a:t>
            </a:r>
            <a:r>
              <a:rPr lang="fr-FR" dirty="0"/>
              <a:t> </a:t>
            </a:r>
            <a:r>
              <a:rPr lang="fr-FR" dirty="0" err="1"/>
              <a:t>with</a:t>
            </a:r>
            <a:endParaRPr lang="fr-FR" dirty="0"/>
          </a:p>
          <a:p>
            <a:r>
              <a:rPr lang="fr-FR" dirty="0" err="1"/>
              <a:t>its</a:t>
            </a:r>
            <a:r>
              <a:rPr lang="fr-FR" dirty="0"/>
              <a:t> Command-Line Interface (CLI) </a:t>
            </a:r>
            <a:r>
              <a:rPr lang="fr-FR" dirty="0" err="1"/>
              <a:t>from</a:t>
            </a:r>
            <a:r>
              <a:rPr lang="fr-FR" dirty="0"/>
              <a:t> </a:t>
            </a:r>
            <a:r>
              <a:rPr lang="fr-FR" dirty="0" err="1"/>
              <a:t>our</a:t>
            </a:r>
            <a:r>
              <a:rPr lang="fr-FR" dirty="0"/>
              <a:t> </a:t>
            </a:r>
            <a:r>
              <a:rPr lang="fr-FR" dirty="0" err="1"/>
              <a:t>Github</a:t>
            </a:r>
            <a:r>
              <a:rPr lang="fr-FR" dirty="0"/>
              <a:t> Actions</a:t>
            </a:r>
          </a:p>
        </p:txBody>
      </p:sp>
      <p:sp>
        <p:nvSpPr>
          <p:cNvPr id="17" name="ZoneTexte 16">
            <a:extLst>
              <a:ext uri="{FF2B5EF4-FFF2-40B4-BE49-F238E27FC236}">
                <a16:creationId xmlns:a16="http://schemas.microsoft.com/office/drawing/2014/main" id="{DD50763A-3AD1-094F-3A8A-39BFF69CF39D}"/>
              </a:ext>
            </a:extLst>
          </p:cNvPr>
          <p:cNvSpPr txBox="1"/>
          <p:nvPr/>
        </p:nvSpPr>
        <p:spPr>
          <a:xfrm>
            <a:off x="1310320" y="4053488"/>
            <a:ext cx="2572564" cy="369332"/>
          </a:xfrm>
          <a:prstGeom prst="rect">
            <a:avLst/>
          </a:prstGeom>
          <a:noFill/>
        </p:spPr>
        <p:txBody>
          <a:bodyPr wrap="none" rtlCol="0">
            <a:spAutoFit/>
          </a:bodyPr>
          <a:lstStyle/>
          <a:p>
            <a:r>
              <a:rPr lang="fr-FR" dirty="0" err="1"/>
              <a:t>Database</a:t>
            </a:r>
            <a:r>
              <a:rPr lang="fr-FR" dirty="0"/>
              <a:t> </a:t>
            </a:r>
            <a:r>
              <a:rPr lang="fr-FR" dirty="0" err="1"/>
              <a:t>used</a:t>
            </a:r>
            <a:r>
              <a:rPr lang="fr-FR" dirty="0"/>
              <a:t> by </a:t>
            </a:r>
            <a:r>
              <a:rPr lang="fr-FR" dirty="0" err="1"/>
              <a:t>mlFlow</a:t>
            </a:r>
            <a:endParaRPr lang="fr-FR" dirty="0"/>
          </a:p>
        </p:txBody>
      </p:sp>
      <p:sp>
        <p:nvSpPr>
          <p:cNvPr id="18" name="ZoneTexte 17">
            <a:extLst>
              <a:ext uri="{FF2B5EF4-FFF2-40B4-BE49-F238E27FC236}">
                <a16:creationId xmlns:a16="http://schemas.microsoft.com/office/drawing/2014/main" id="{E7599E07-288E-ED12-CBD2-45D47C7C8571}"/>
              </a:ext>
            </a:extLst>
          </p:cNvPr>
          <p:cNvSpPr txBox="1"/>
          <p:nvPr/>
        </p:nvSpPr>
        <p:spPr>
          <a:xfrm>
            <a:off x="1276792" y="4481307"/>
            <a:ext cx="10756791" cy="646331"/>
          </a:xfrm>
          <a:prstGeom prst="rect">
            <a:avLst/>
          </a:prstGeom>
          <a:noFill/>
        </p:spPr>
        <p:txBody>
          <a:bodyPr wrap="none" rtlCol="0">
            <a:spAutoFit/>
          </a:bodyPr>
          <a:lstStyle/>
          <a:p>
            <a:r>
              <a:rPr lang="fr-FR" dirty="0"/>
              <a:t>Container </a:t>
            </a:r>
            <a:r>
              <a:rPr lang="fr-FR" dirty="0" err="1"/>
              <a:t>registry</a:t>
            </a:r>
            <a:r>
              <a:rPr lang="fr-FR" dirty="0"/>
              <a:t>. Free for open source </a:t>
            </a:r>
            <a:r>
              <a:rPr lang="fr-FR" dirty="0" err="1"/>
              <a:t>purposes</a:t>
            </a:r>
            <a:r>
              <a:rPr lang="fr-FR" dirty="0"/>
              <a:t> to </a:t>
            </a:r>
            <a:r>
              <a:rPr lang="fr-FR" dirty="0" err="1"/>
              <a:t>any</a:t>
            </a:r>
            <a:r>
              <a:rPr lang="fr-FR" dirty="0"/>
              <a:t> </a:t>
            </a:r>
            <a:r>
              <a:rPr lang="fr-FR" dirty="0" err="1"/>
              <a:t>RedHat</a:t>
            </a:r>
            <a:r>
              <a:rPr lang="fr-FR" dirty="0"/>
              <a:t> </a:t>
            </a:r>
            <a:r>
              <a:rPr lang="fr-FR" dirty="0" err="1"/>
              <a:t>developers</a:t>
            </a:r>
            <a:r>
              <a:rPr lang="fr-FR" dirty="0"/>
              <a:t> </a:t>
            </a:r>
            <a:r>
              <a:rPr lang="fr-FR" dirty="0" err="1"/>
              <a:t>accounts</a:t>
            </a:r>
            <a:r>
              <a:rPr lang="fr-FR" dirty="0"/>
              <a:t>. </a:t>
            </a:r>
            <a:r>
              <a:rPr lang="fr-FR" dirty="0" err="1"/>
              <a:t>We</a:t>
            </a:r>
            <a:r>
              <a:rPr lang="fr-FR" dirty="0"/>
              <a:t> </a:t>
            </a:r>
            <a:r>
              <a:rPr lang="fr-FR" dirty="0" err="1"/>
              <a:t>will</a:t>
            </a:r>
            <a:r>
              <a:rPr lang="fr-FR" dirty="0"/>
              <a:t> store </a:t>
            </a:r>
            <a:r>
              <a:rPr lang="fr-FR" dirty="0" err="1"/>
              <a:t>our</a:t>
            </a:r>
            <a:r>
              <a:rPr lang="fr-FR" dirty="0"/>
              <a:t> Docker</a:t>
            </a:r>
          </a:p>
          <a:p>
            <a:r>
              <a:rPr lang="fr-FR" dirty="0"/>
              <a:t>Images </a:t>
            </a:r>
            <a:r>
              <a:rPr lang="fr-FR" dirty="0" err="1"/>
              <a:t>here</a:t>
            </a:r>
            <a:endParaRPr lang="fr-FR" dirty="0"/>
          </a:p>
        </p:txBody>
      </p:sp>
      <p:sp>
        <p:nvSpPr>
          <p:cNvPr id="19" name="ZoneTexte 18">
            <a:extLst>
              <a:ext uri="{FF2B5EF4-FFF2-40B4-BE49-F238E27FC236}">
                <a16:creationId xmlns:a16="http://schemas.microsoft.com/office/drawing/2014/main" id="{E10A6274-81EC-32C0-19E4-DDDD3E09B618}"/>
              </a:ext>
            </a:extLst>
          </p:cNvPr>
          <p:cNvSpPr txBox="1"/>
          <p:nvPr/>
        </p:nvSpPr>
        <p:spPr>
          <a:xfrm>
            <a:off x="1276792" y="5123401"/>
            <a:ext cx="7832529" cy="369332"/>
          </a:xfrm>
          <a:prstGeom prst="rect">
            <a:avLst/>
          </a:prstGeom>
          <a:noFill/>
        </p:spPr>
        <p:txBody>
          <a:bodyPr wrap="none" rtlCol="0">
            <a:spAutoFit/>
          </a:bodyPr>
          <a:lstStyle/>
          <a:p>
            <a:r>
              <a:rPr lang="fr-FR" dirty="0" err="1"/>
              <a:t>Allows</a:t>
            </a:r>
            <a:r>
              <a:rPr lang="fr-FR" dirty="0"/>
              <a:t> to </a:t>
            </a:r>
            <a:r>
              <a:rPr lang="fr-FR" dirty="0" err="1"/>
              <a:t>create</a:t>
            </a:r>
            <a:r>
              <a:rPr lang="fr-FR" dirty="0"/>
              <a:t> </a:t>
            </a:r>
            <a:r>
              <a:rPr lang="fr-FR" dirty="0" err="1"/>
              <a:t>our</a:t>
            </a:r>
            <a:r>
              <a:rPr lang="fr-FR" dirty="0"/>
              <a:t> training </a:t>
            </a:r>
            <a:r>
              <a:rPr lang="fr-FR" dirty="0" err="1"/>
              <a:t>environments</a:t>
            </a:r>
            <a:r>
              <a:rPr lang="fr-FR" dirty="0"/>
              <a:t> and webservice </a:t>
            </a:r>
            <a:r>
              <a:rPr lang="fr-FR" dirty="0" err="1"/>
              <a:t>artifacts</a:t>
            </a:r>
            <a:r>
              <a:rPr lang="fr-FR" dirty="0"/>
              <a:t> as containers</a:t>
            </a:r>
          </a:p>
        </p:txBody>
      </p:sp>
      <p:sp>
        <p:nvSpPr>
          <p:cNvPr id="20" name="ZoneTexte 19">
            <a:extLst>
              <a:ext uri="{FF2B5EF4-FFF2-40B4-BE49-F238E27FC236}">
                <a16:creationId xmlns:a16="http://schemas.microsoft.com/office/drawing/2014/main" id="{D846751F-7871-851F-12A9-0700131E3484}"/>
              </a:ext>
            </a:extLst>
          </p:cNvPr>
          <p:cNvSpPr txBox="1"/>
          <p:nvPr/>
        </p:nvSpPr>
        <p:spPr>
          <a:xfrm>
            <a:off x="1276792" y="5640829"/>
            <a:ext cx="10378803" cy="646331"/>
          </a:xfrm>
          <a:prstGeom prst="rect">
            <a:avLst/>
          </a:prstGeom>
          <a:noFill/>
        </p:spPr>
        <p:txBody>
          <a:bodyPr wrap="none" rtlCol="0">
            <a:spAutoFit/>
          </a:bodyPr>
          <a:lstStyle/>
          <a:p>
            <a:r>
              <a:rPr lang="fr-FR" dirty="0"/>
              <a:t>Enterprise platform </a:t>
            </a:r>
            <a:r>
              <a:rPr lang="fr-FR" dirty="0" err="1"/>
              <a:t>built</a:t>
            </a:r>
            <a:r>
              <a:rPr lang="fr-FR" dirty="0"/>
              <a:t> on </a:t>
            </a:r>
            <a:r>
              <a:rPr lang="fr-FR" dirty="0" err="1"/>
              <a:t>Kubernetes</a:t>
            </a:r>
            <a:r>
              <a:rPr lang="fr-FR" dirty="0"/>
              <a:t>. Simplifies </a:t>
            </a:r>
            <a:r>
              <a:rPr lang="fr-FR" dirty="0" err="1"/>
              <a:t>deploying</a:t>
            </a:r>
            <a:r>
              <a:rPr lang="fr-FR" dirty="0"/>
              <a:t>, </a:t>
            </a:r>
            <a:r>
              <a:rPr lang="fr-FR" dirty="0" err="1"/>
              <a:t>managing</a:t>
            </a:r>
            <a:r>
              <a:rPr lang="fr-FR" dirty="0"/>
              <a:t>, and </a:t>
            </a:r>
            <a:r>
              <a:rPr lang="fr-FR" dirty="0" err="1"/>
              <a:t>securing</a:t>
            </a:r>
            <a:r>
              <a:rPr lang="fr-FR" dirty="0"/>
              <a:t> </a:t>
            </a:r>
            <a:r>
              <a:rPr lang="fr-FR" dirty="0" err="1"/>
              <a:t>containerized</a:t>
            </a:r>
            <a:r>
              <a:rPr lang="fr-FR" dirty="0"/>
              <a:t> apps (as</a:t>
            </a:r>
          </a:p>
          <a:p>
            <a:r>
              <a:rPr lang="fr-FR" dirty="0" err="1"/>
              <a:t>mlFlow</a:t>
            </a:r>
            <a:r>
              <a:rPr lang="fr-FR" dirty="0"/>
              <a:t> or </a:t>
            </a:r>
            <a:r>
              <a:rPr lang="fr-FR" dirty="0" err="1"/>
              <a:t>our</a:t>
            </a:r>
            <a:r>
              <a:rPr lang="fr-FR" dirty="0"/>
              <a:t> </a:t>
            </a:r>
            <a:r>
              <a:rPr lang="fr-FR" dirty="0" err="1"/>
              <a:t>MLWebservice</a:t>
            </a:r>
            <a:r>
              <a:rPr lang="fr-FR" dirty="0"/>
              <a:t> ;))</a:t>
            </a:r>
          </a:p>
        </p:txBody>
      </p:sp>
      <p:sp>
        <p:nvSpPr>
          <p:cNvPr id="21" name="ZoneTexte 20">
            <a:extLst>
              <a:ext uri="{FF2B5EF4-FFF2-40B4-BE49-F238E27FC236}">
                <a16:creationId xmlns:a16="http://schemas.microsoft.com/office/drawing/2014/main" id="{C417F4DC-921C-C852-C844-58B5A4F42A4B}"/>
              </a:ext>
            </a:extLst>
          </p:cNvPr>
          <p:cNvSpPr txBox="1"/>
          <p:nvPr/>
        </p:nvSpPr>
        <p:spPr>
          <a:xfrm>
            <a:off x="1276369" y="6243313"/>
            <a:ext cx="9747284" cy="646331"/>
          </a:xfrm>
          <a:prstGeom prst="rect">
            <a:avLst/>
          </a:prstGeom>
          <a:noFill/>
        </p:spPr>
        <p:txBody>
          <a:bodyPr wrap="none" rtlCol="0">
            <a:spAutoFit/>
          </a:bodyPr>
          <a:lstStyle/>
          <a:p>
            <a:r>
              <a:rPr lang="fr-FR" dirty="0"/>
              <a:t>Free, cloud-</a:t>
            </a:r>
            <a:r>
              <a:rPr lang="fr-FR" dirty="0" err="1"/>
              <a:t>based</a:t>
            </a:r>
            <a:r>
              <a:rPr lang="fr-FR" dirty="0"/>
              <a:t> </a:t>
            </a:r>
            <a:r>
              <a:rPr lang="fr-FR" dirty="0" err="1"/>
              <a:t>development</a:t>
            </a:r>
            <a:r>
              <a:rPr lang="fr-FR" dirty="0"/>
              <a:t> </a:t>
            </a:r>
            <a:r>
              <a:rPr lang="fr-FR" dirty="0" err="1"/>
              <a:t>environment</a:t>
            </a:r>
            <a:r>
              <a:rPr lang="fr-FR" dirty="0"/>
              <a:t> </a:t>
            </a:r>
            <a:r>
              <a:rPr lang="fr-FR" dirty="0" err="1"/>
              <a:t>that</a:t>
            </a:r>
            <a:r>
              <a:rPr lang="fr-FR" dirty="0"/>
              <a:t> runs on a Red Hat </a:t>
            </a:r>
            <a:r>
              <a:rPr lang="fr-FR" dirty="0" err="1"/>
              <a:t>OpenShift</a:t>
            </a:r>
            <a:r>
              <a:rPr lang="fr-FR" dirty="0"/>
              <a:t> </a:t>
            </a:r>
            <a:r>
              <a:rPr lang="fr-FR" dirty="0" err="1"/>
              <a:t>sandbox</a:t>
            </a:r>
            <a:r>
              <a:rPr lang="fr-FR" dirty="0"/>
              <a:t>, </a:t>
            </a:r>
            <a:r>
              <a:rPr lang="fr-FR" dirty="0" err="1"/>
              <a:t>allowing</a:t>
            </a:r>
            <a:r>
              <a:rPr lang="fr-FR" dirty="0"/>
              <a:t> </a:t>
            </a:r>
            <a:r>
              <a:rPr lang="fr-FR" dirty="0" err="1"/>
              <a:t>you</a:t>
            </a:r>
            <a:r>
              <a:rPr lang="fr-FR" dirty="0"/>
              <a:t> </a:t>
            </a:r>
          </a:p>
          <a:p>
            <a:r>
              <a:rPr lang="fr-FR" dirty="0"/>
              <a:t>to </a:t>
            </a:r>
            <a:r>
              <a:rPr lang="fr-FR" dirty="0" err="1"/>
              <a:t>develop</a:t>
            </a:r>
            <a:r>
              <a:rPr lang="fr-FR" dirty="0"/>
              <a:t> and test applications </a:t>
            </a:r>
            <a:r>
              <a:rPr lang="fr-FR" dirty="0" err="1"/>
              <a:t>without</a:t>
            </a:r>
            <a:r>
              <a:rPr lang="fr-FR" dirty="0"/>
              <a:t> local setup</a:t>
            </a:r>
          </a:p>
        </p:txBody>
      </p:sp>
    </p:spTree>
    <p:extLst>
      <p:ext uri="{BB962C8B-B14F-4D97-AF65-F5344CB8AC3E}">
        <p14:creationId xmlns:p14="http://schemas.microsoft.com/office/powerpoint/2010/main" val="435232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4841CF-7042-A9A5-6E6C-D44966A37D85}"/>
              </a:ext>
            </a:extLst>
          </p:cNvPr>
          <p:cNvSpPr>
            <a:spLocks noGrp="1"/>
          </p:cNvSpPr>
          <p:nvPr>
            <p:ph type="title"/>
          </p:nvPr>
        </p:nvSpPr>
        <p:spPr/>
        <p:txBody>
          <a:bodyPr/>
          <a:lstStyle/>
          <a:p>
            <a:r>
              <a:rPr lang="fr-FR" dirty="0"/>
              <a:t>Big </a:t>
            </a:r>
            <a:r>
              <a:rPr lang="fr-FR" dirty="0" err="1"/>
              <a:t>picture</a:t>
            </a:r>
            <a:endParaRPr lang="fr-FR" dirty="0"/>
          </a:p>
        </p:txBody>
      </p:sp>
      <p:sp>
        <p:nvSpPr>
          <p:cNvPr id="3" name="Espace réservé du contenu 2">
            <a:extLst>
              <a:ext uri="{FF2B5EF4-FFF2-40B4-BE49-F238E27FC236}">
                <a16:creationId xmlns:a16="http://schemas.microsoft.com/office/drawing/2014/main" id="{CBE951E1-B851-D51C-36F7-CA11B10B2E47}"/>
              </a:ext>
            </a:extLst>
          </p:cNvPr>
          <p:cNvSpPr>
            <a:spLocks noGrp="1"/>
          </p:cNvSpPr>
          <p:nvPr>
            <p:ph idx="1"/>
          </p:nvPr>
        </p:nvSpPr>
        <p:spPr/>
        <p:txBody>
          <a:bodyPr/>
          <a:lstStyle/>
          <a:p>
            <a:endParaRPr lang="fr-FR"/>
          </a:p>
        </p:txBody>
      </p:sp>
      <p:pic>
        <p:nvPicPr>
          <p:cNvPr id="5" name="Image 4" descr="Une image contenant diagramme, texte, Plan, ligne&#10;&#10;Le contenu généré par l’IA peut être incorrect.">
            <a:extLst>
              <a:ext uri="{FF2B5EF4-FFF2-40B4-BE49-F238E27FC236}">
                <a16:creationId xmlns:a16="http://schemas.microsoft.com/office/drawing/2014/main" id="{61B0C323-A075-4E5F-9379-050E1896F41C}"/>
              </a:ext>
            </a:extLst>
          </p:cNvPr>
          <p:cNvPicPr>
            <a:picLocks noChangeAspect="1"/>
          </p:cNvPicPr>
          <p:nvPr/>
        </p:nvPicPr>
        <p:blipFill>
          <a:blip r:embed="rId2"/>
          <a:stretch>
            <a:fillRect/>
          </a:stretch>
        </p:blipFill>
        <p:spPr>
          <a:xfrm>
            <a:off x="0" y="252919"/>
            <a:ext cx="12099285" cy="6163445"/>
          </a:xfrm>
          <a:prstGeom prst="rect">
            <a:avLst/>
          </a:prstGeom>
        </p:spPr>
      </p:pic>
    </p:spTree>
    <p:extLst>
      <p:ext uri="{BB962C8B-B14F-4D97-AF65-F5344CB8AC3E}">
        <p14:creationId xmlns:p14="http://schemas.microsoft.com/office/powerpoint/2010/main" val="3387723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B78F41-090D-34A6-4762-7692BDDF9C4B}"/>
              </a:ext>
            </a:extLst>
          </p:cNvPr>
          <p:cNvSpPr>
            <a:spLocks noGrp="1"/>
          </p:cNvSpPr>
          <p:nvPr>
            <p:ph type="title"/>
          </p:nvPr>
        </p:nvSpPr>
        <p:spPr/>
        <p:txBody>
          <a:bodyPr/>
          <a:lstStyle/>
          <a:p>
            <a:r>
              <a:rPr lang="fr-FR" dirty="0"/>
              <a:t>!!! Warning !!!</a:t>
            </a:r>
          </a:p>
        </p:txBody>
      </p:sp>
      <p:sp>
        <p:nvSpPr>
          <p:cNvPr id="3" name="Espace réservé du contenu 2">
            <a:extLst>
              <a:ext uri="{FF2B5EF4-FFF2-40B4-BE49-F238E27FC236}">
                <a16:creationId xmlns:a16="http://schemas.microsoft.com/office/drawing/2014/main" id="{7DB7241C-1B90-5594-A10C-C76B0182F1B3}"/>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1E55A05-163C-9E44-537A-888DE890F8B9}"/>
              </a:ext>
            </a:extLst>
          </p:cNvPr>
          <p:cNvSpPr txBox="1"/>
          <p:nvPr/>
        </p:nvSpPr>
        <p:spPr>
          <a:xfrm>
            <a:off x="1163630" y="2997843"/>
            <a:ext cx="9927012" cy="1569660"/>
          </a:xfrm>
          <a:prstGeom prst="rect">
            <a:avLst/>
          </a:prstGeom>
          <a:noFill/>
        </p:spPr>
        <p:txBody>
          <a:bodyPr wrap="none" rtlCol="0">
            <a:spAutoFit/>
          </a:bodyPr>
          <a:lstStyle/>
          <a:p>
            <a:pPr algn="ctr"/>
            <a:r>
              <a:rPr lang="fr-FR" sz="3200" b="1" dirty="0">
                <a:solidFill>
                  <a:srgbClr val="FF0000"/>
                </a:solidFill>
              </a:rPr>
              <a:t>VOTRE SANDBOX SE DÉTRUIT SOUS 30 JOURS</a:t>
            </a:r>
          </a:p>
          <a:p>
            <a:pPr algn="ctr"/>
            <a:endParaRPr lang="fr-FR" sz="3200" b="1" dirty="0">
              <a:solidFill>
                <a:srgbClr val="FF0000"/>
              </a:solidFill>
            </a:endParaRPr>
          </a:p>
          <a:p>
            <a:pPr algn="ctr"/>
            <a:r>
              <a:rPr lang="fr-FR" sz="3200" b="1" dirty="0">
                <a:solidFill>
                  <a:srgbClr val="FF0000"/>
                </a:solidFill>
              </a:rPr>
              <a:t>COMMITEZ ET PUSHEZ RÉGULIÈREMENT</a:t>
            </a:r>
          </a:p>
        </p:txBody>
      </p:sp>
    </p:spTree>
    <p:extLst>
      <p:ext uri="{BB962C8B-B14F-4D97-AF65-F5344CB8AC3E}">
        <p14:creationId xmlns:p14="http://schemas.microsoft.com/office/powerpoint/2010/main" val="162397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4425F2-D612-7A1A-66FA-992CA75579FA}"/>
              </a:ext>
            </a:extLst>
          </p:cNvPr>
          <p:cNvSpPr>
            <a:spLocks noGrp="1"/>
          </p:cNvSpPr>
          <p:nvPr>
            <p:ph type="title"/>
          </p:nvPr>
        </p:nvSpPr>
        <p:spPr/>
        <p:txBody>
          <a:bodyPr/>
          <a:lstStyle/>
          <a:p>
            <a:r>
              <a:rPr lang="fr-FR" dirty="0"/>
              <a:t>Règles de vie</a:t>
            </a:r>
          </a:p>
        </p:txBody>
      </p:sp>
      <p:sp>
        <p:nvSpPr>
          <p:cNvPr id="3" name="Espace réservé du contenu 2">
            <a:extLst>
              <a:ext uri="{FF2B5EF4-FFF2-40B4-BE49-F238E27FC236}">
                <a16:creationId xmlns:a16="http://schemas.microsoft.com/office/drawing/2014/main" id="{BDAA7B37-11EE-B55F-24FD-EA81621318A4}"/>
              </a:ext>
            </a:extLst>
          </p:cNvPr>
          <p:cNvSpPr>
            <a:spLocks noGrp="1"/>
          </p:cNvSpPr>
          <p:nvPr>
            <p:ph idx="1"/>
          </p:nvPr>
        </p:nvSpPr>
        <p:spPr/>
        <p:txBody>
          <a:bodyPr/>
          <a:lstStyle/>
          <a:p>
            <a:r>
              <a:rPr lang="fr-FR" dirty="0"/>
              <a:t>Pas de retard autorisé</a:t>
            </a:r>
          </a:p>
          <a:p>
            <a:r>
              <a:rPr lang="fr-FR" dirty="0"/>
              <a:t>Toute absence justifiée doit être rattrapée à la maison</a:t>
            </a:r>
          </a:p>
          <a:p>
            <a:pPr lvl="1"/>
            <a:r>
              <a:rPr lang="fr-FR" dirty="0"/>
              <a:t>Consultez vos camarades (votre délégué ?) pour obtenir </a:t>
            </a:r>
            <a:r>
              <a:rPr lang="fr-FR"/>
              <a:t>les informations sur </a:t>
            </a:r>
            <a:r>
              <a:rPr lang="fr-FR" dirty="0"/>
              <a:t>les attendus à rattraper</a:t>
            </a:r>
          </a:p>
          <a:p>
            <a:r>
              <a:rPr lang="fr-FR" dirty="0"/>
              <a:t>Maîtres mots : respect, entraide, bienveillance, écoute et calme</a:t>
            </a:r>
          </a:p>
          <a:p>
            <a:r>
              <a:rPr lang="fr-FR" dirty="0"/>
              <a:t>Vous êtes des professionnels, je vous considère comme tel</a:t>
            </a:r>
          </a:p>
        </p:txBody>
      </p:sp>
    </p:spTree>
    <p:extLst>
      <p:ext uri="{BB962C8B-B14F-4D97-AF65-F5344CB8AC3E}">
        <p14:creationId xmlns:p14="http://schemas.microsoft.com/office/powerpoint/2010/main" val="1495280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FEF60-37D4-4EE7-1FAF-5F5B19CE961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0083A7-1F1A-61E0-877C-5C96AA82C893}"/>
              </a:ext>
            </a:extLst>
          </p:cNvPr>
          <p:cNvSpPr>
            <a:spLocks noGrp="1"/>
          </p:cNvSpPr>
          <p:nvPr>
            <p:ph type="title"/>
          </p:nvPr>
        </p:nvSpPr>
        <p:spPr/>
        <p:txBody>
          <a:bodyPr/>
          <a:lstStyle/>
          <a:p>
            <a:r>
              <a:rPr lang="fr-FR" dirty="0"/>
              <a:t>!!! Warning !!!</a:t>
            </a:r>
          </a:p>
        </p:txBody>
      </p:sp>
      <p:sp>
        <p:nvSpPr>
          <p:cNvPr id="3" name="Espace réservé du contenu 2">
            <a:extLst>
              <a:ext uri="{FF2B5EF4-FFF2-40B4-BE49-F238E27FC236}">
                <a16:creationId xmlns:a16="http://schemas.microsoft.com/office/drawing/2014/main" id="{B07AFDCA-4AA4-1652-98B2-760D9274BC61}"/>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869E980-0739-8A3F-5E0F-04F440C5A730}"/>
              </a:ext>
            </a:extLst>
          </p:cNvPr>
          <p:cNvSpPr txBox="1"/>
          <p:nvPr/>
        </p:nvSpPr>
        <p:spPr>
          <a:xfrm>
            <a:off x="-151964" y="2997843"/>
            <a:ext cx="12558182" cy="2554545"/>
          </a:xfrm>
          <a:prstGeom prst="rect">
            <a:avLst/>
          </a:prstGeom>
          <a:noFill/>
        </p:spPr>
        <p:txBody>
          <a:bodyPr wrap="none" rtlCol="0">
            <a:spAutoFit/>
          </a:bodyPr>
          <a:lstStyle/>
          <a:p>
            <a:pPr algn="ctr"/>
            <a:r>
              <a:rPr lang="fr-FR" sz="3200" b="1" dirty="0">
                <a:solidFill>
                  <a:srgbClr val="FF0000"/>
                </a:solidFill>
              </a:rPr>
              <a:t>DO NOT USE THIS SANDBOX ENVIRONMENT FOR ANY OF </a:t>
            </a:r>
          </a:p>
          <a:p>
            <a:pPr algn="ctr"/>
            <a:r>
              <a:rPr lang="fr-FR" sz="3200" b="1" dirty="0">
                <a:solidFill>
                  <a:srgbClr val="FF0000"/>
                </a:solidFill>
              </a:rPr>
              <a:t>YOUR PROFESSIONAL PROJECTS</a:t>
            </a:r>
          </a:p>
          <a:p>
            <a:pPr algn="ctr"/>
            <a:endParaRPr lang="fr-FR" sz="3200" b="1" dirty="0">
              <a:solidFill>
                <a:srgbClr val="FF0000"/>
              </a:solidFill>
            </a:endParaRPr>
          </a:p>
          <a:p>
            <a:pPr algn="ctr"/>
            <a:endParaRPr lang="fr-FR" sz="3200" b="1" dirty="0">
              <a:solidFill>
                <a:srgbClr val="FF0000"/>
              </a:solidFill>
            </a:endParaRPr>
          </a:p>
          <a:p>
            <a:pPr algn="ctr"/>
            <a:r>
              <a:rPr lang="fr-FR" sz="3200" b="1" dirty="0">
                <a:solidFill>
                  <a:srgbClr val="FF0000"/>
                </a:solidFill>
              </a:rPr>
              <a:t>DO NOT USE REAL DATA FROM YOUR COMPAGNY</a:t>
            </a:r>
          </a:p>
        </p:txBody>
      </p:sp>
    </p:spTree>
    <p:extLst>
      <p:ext uri="{BB962C8B-B14F-4D97-AF65-F5344CB8AC3E}">
        <p14:creationId xmlns:p14="http://schemas.microsoft.com/office/powerpoint/2010/main" val="160689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6D273-A5E3-31C4-07CF-E641E4E6DE3F}"/>
              </a:ext>
            </a:extLst>
          </p:cNvPr>
          <p:cNvSpPr>
            <a:spLocks noGrp="1"/>
          </p:cNvSpPr>
          <p:nvPr>
            <p:ph type="title"/>
          </p:nvPr>
        </p:nvSpPr>
        <p:spPr/>
        <p:txBody>
          <a:bodyPr/>
          <a:lstStyle/>
          <a:p>
            <a:r>
              <a:rPr lang="fr-FR" dirty="0" err="1"/>
              <a:t>Lets</a:t>
            </a:r>
            <a:r>
              <a:rPr lang="fr-FR" dirty="0"/>
              <a:t>’ </a:t>
            </a:r>
            <a:r>
              <a:rPr lang="fr-FR" dirty="0" err="1"/>
              <a:t>goooooo</a:t>
            </a:r>
            <a:r>
              <a:rPr lang="fr-FR" dirty="0"/>
              <a:t>!!!!!!</a:t>
            </a:r>
          </a:p>
        </p:txBody>
      </p:sp>
      <p:sp>
        <p:nvSpPr>
          <p:cNvPr id="7" name="ZoneTexte 6">
            <a:extLst>
              <a:ext uri="{FF2B5EF4-FFF2-40B4-BE49-F238E27FC236}">
                <a16:creationId xmlns:a16="http://schemas.microsoft.com/office/drawing/2014/main" id="{3238F31F-F8EF-4222-8D77-A7D1232ECAA7}"/>
              </a:ext>
            </a:extLst>
          </p:cNvPr>
          <p:cNvSpPr txBox="1"/>
          <p:nvPr/>
        </p:nvSpPr>
        <p:spPr>
          <a:xfrm>
            <a:off x="352800" y="3429000"/>
            <a:ext cx="12192000" cy="707886"/>
          </a:xfrm>
          <a:prstGeom prst="rect">
            <a:avLst/>
          </a:prstGeom>
          <a:noFill/>
        </p:spPr>
        <p:txBody>
          <a:bodyPr wrap="square">
            <a:spAutoFit/>
          </a:bodyPr>
          <a:lstStyle/>
          <a:p>
            <a:r>
              <a:rPr lang="fr-FR" sz="4000" dirty="0"/>
              <a:t>https://</a:t>
            </a:r>
            <a:r>
              <a:rPr lang="fr-FR" sz="4000" dirty="0" err="1"/>
              <a:t>github.com</a:t>
            </a:r>
            <a:r>
              <a:rPr lang="fr-FR" sz="4000" dirty="0"/>
              <a:t>/guillaume-thomas/</a:t>
            </a:r>
            <a:r>
              <a:rPr lang="fr-FR" sz="4000" dirty="0" err="1"/>
              <a:t>kto</a:t>
            </a:r>
            <a:r>
              <a:rPr lang="fr-FR" sz="4000" dirty="0"/>
              <a:t>-api-and-cloud</a:t>
            </a:r>
          </a:p>
        </p:txBody>
      </p:sp>
    </p:spTree>
    <p:extLst>
      <p:ext uri="{BB962C8B-B14F-4D97-AF65-F5344CB8AC3E}">
        <p14:creationId xmlns:p14="http://schemas.microsoft.com/office/powerpoint/2010/main" val="2671623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8E6BB-AA22-FAD1-89C9-1BFBD7F15774}"/>
              </a:ext>
            </a:extLst>
          </p:cNvPr>
          <p:cNvSpPr>
            <a:spLocks noGrp="1"/>
          </p:cNvSpPr>
          <p:nvPr>
            <p:ph type="title"/>
          </p:nvPr>
        </p:nvSpPr>
        <p:spPr/>
        <p:txBody>
          <a:bodyPr/>
          <a:lstStyle/>
          <a:p>
            <a:r>
              <a:rPr lang="fr-FR" dirty="0"/>
              <a:t>Derniers mots de présentation</a:t>
            </a:r>
          </a:p>
        </p:txBody>
      </p:sp>
      <p:sp>
        <p:nvSpPr>
          <p:cNvPr id="3" name="Espace réservé du contenu 2">
            <a:extLst>
              <a:ext uri="{FF2B5EF4-FFF2-40B4-BE49-F238E27FC236}">
                <a16:creationId xmlns:a16="http://schemas.microsoft.com/office/drawing/2014/main" id="{FD645F00-F9F2-68B8-0E0C-B6A05734F713}"/>
              </a:ext>
            </a:extLst>
          </p:cNvPr>
          <p:cNvSpPr>
            <a:spLocks noGrp="1"/>
          </p:cNvSpPr>
          <p:nvPr>
            <p:ph idx="1"/>
          </p:nvPr>
        </p:nvSpPr>
        <p:spPr/>
        <p:txBody>
          <a:bodyPr>
            <a:normAutofit lnSpcReduction="10000"/>
          </a:bodyPr>
          <a:lstStyle/>
          <a:p>
            <a:r>
              <a:rPr lang="fr-FR" dirty="0"/>
              <a:t>L’intégralité de ce cours est libre d’utilisation</a:t>
            </a:r>
          </a:p>
          <a:p>
            <a:r>
              <a:rPr lang="fr-FR" dirty="0"/>
              <a:t>Les supports restent disponibles en ligne</a:t>
            </a:r>
          </a:p>
          <a:p>
            <a:r>
              <a:rPr lang="fr-FR" dirty="0"/>
              <a:t>Toutes les ressources utilisées sont gratuitement mises à disposition</a:t>
            </a:r>
          </a:p>
          <a:p>
            <a:r>
              <a:rPr lang="fr-FR" dirty="0"/>
              <a:t>Le cours est à jour malgré les profonds bouleversements du monde de l’IA de ces derniers mois</a:t>
            </a:r>
          </a:p>
          <a:p>
            <a:r>
              <a:rPr lang="fr-FR" dirty="0"/>
              <a:t>Il a été entièrement remanié POUR VOUS (pas pour moi)</a:t>
            </a:r>
          </a:p>
          <a:p>
            <a:r>
              <a:rPr lang="fr-FR" dirty="0"/>
              <a:t>Professeur n’est pas mon métier principal, le (très long) travail de préparation est fait sur mon (très mince) temps libre</a:t>
            </a:r>
          </a:p>
          <a:p>
            <a:endParaRPr lang="fr-FR" dirty="0"/>
          </a:p>
          <a:p>
            <a:endParaRPr lang="fr-FR" dirty="0"/>
          </a:p>
          <a:p>
            <a:r>
              <a:rPr lang="fr-FR" b="1" dirty="0">
                <a:solidFill>
                  <a:srgbClr val="FF0000"/>
                </a:solidFill>
              </a:rPr>
              <a:t>Merci d’avance de votre résilience en cas de dysfonctionnements</a:t>
            </a:r>
          </a:p>
        </p:txBody>
      </p:sp>
    </p:spTree>
    <p:extLst>
      <p:ext uri="{BB962C8B-B14F-4D97-AF65-F5344CB8AC3E}">
        <p14:creationId xmlns:p14="http://schemas.microsoft.com/office/powerpoint/2010/main" val="118377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C1EF3D8-EADA-E8AF-4BD3-327C8D8A071E}"/>
              </a:ext>
            </a:extLst>
          </p:cNvPr>
          <p:cNvSpPr>
            <a:spLocks noGrp="1"/>
          </p:cNvSpPr>
          <p:nvPr>
            <p:ph type="title"/>
          </p:nvPr>
        </p:nvSpPr>
        <p:spPr/>
        <p:txBody>
          <a:bodyPr/>
          <a:lstStyle/>
          <a:p>
            <a:r>
              <a:rPr lang="fr-FR" dirty="0"/>
              <a:t>Introduction au </a:t>
            </a:r>
            <a:r>
              <a:rPr lang="fr-FR" dirty="0" err="1"/>
              <a:t>mlops</a:t>
            </a:r>
            <a:endParaRPr lang="fr-FR" dirty="0"/>
          </a:p>
        </p:txBody>
      </p:sp>
      <p:sp>
        <p:nvSpPr>
          <p:cNvPr id="6" name="Espace réservé du texte 5">
            <a:extLst>
              <a:ext uri="{FF2B5EF4-FFF2-40B4-BE49-F238E27FC236}">
                <a16:creationId xmlns:a16="http://schemas.microsoft.com/office/drawing/2014/main" id="{2128F062-106F-9F26-F09F-FACED8F586A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97769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ABBDE8-F59A-0B9A-3830-2568F25DF1F7}"/>
              </a:ext>
            </a:extLst>
          </p:cNvPr>
          <p:cNvSpPr>
            <a:spLocks noGrp="1"/>
          </p:cNvSpPr>
          <p:nvPr>
            <p:ph type="title"/>
          </p:nvPr>
        </p:nvSpPr>
        <p:spPr/>
        <p:txBody>
          <a:bodyPr/>
          <a:lstStyle/>
          <a:p>
            <a:r>
              <a:rPr lang="fr-FR" dirty="0"/>
              <a:t>DEVOPS</a:t>
            </a:r>
          </a:p>
        </p:txBody>
      </p:sp>
      <p:sp>
        <p:nvSpPr>
          <p:cNvPr id="3" name="Espace réservé du contenu 2">
            <a:extLst>
              <a:ext uri="{FF2B5EF4-FFF2-40B4-BE49-F238E27FC236}">
                <a16:creationId xmlns:a16="http://schemas.microsoft.com/office/drawing/2014/main" id="{02CBCF7C-68D3-DF1E-2EA4-704420EB646E}"/>
              </a:ext>
            </a:extLst>
          </p:cNvPr>
          <p:cNvSpPr>
            <a:spLocks noGrp="1"/>
          </p:cNvSpPr>
          <p:nvPr>
            <p:ph idx="1"/>
          </p:nvPr>
        </p:nvSpPr>
        <p:spPr/>
        <p:txBody>
          <a:bodyPr/>
          <a:lstStyle/>
          <a:p>
            <a:endParaRPr lang="fr-FR"/>
          </a:p>
        </p:txBody>
      </p:sp>
      <p:pic>
        <p:nvPicPr>
          <p:cNvPr id="4" name="Picture 2" descr="DevOps &amp; SAFe® DevOps">
            <a:extLst>
              <a:ext uri="{FF2B5EF4-FFF2-40B4-BE49-F238E27FC236}">
                <a16:creationId xmlns:a16="http://schemas.microsoft.com/office/drawing/2014/main" id="{31820A65-34F9-E6CB-D288-84234FE07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115" y="1803064"/>
            <a:ext cx="8809732" cy="505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607073"/>
      </p:ext>
    </p:extLst>
  </p:cSld>
  <p:clrMapOvr>
    <a:masterClrMapping/>
  </p:clrMapOvr>
</p:sld>
</file>

<file path=ppt/theme/theme1.xml><?xml version="1.0" encoding="utf-8"?>
<a:theme xmlns:a="http://schemas.openxmlformats.org/drawingml/2006/main" name="Dividende">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Dividende</Template>
  <TotalTime>910</TotalTime>
  <Words>5201</Words>
  <Application>Microsoft Macintosh PowerPoint</Application>
  <PresentationFormat>Grand écran</PresentationFormat>
  <Paragraphs>505</Paragraphs>
  <Slides>61</Slides>
  <Notes>37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61</vt:i4>
      </vt:variant>
    </vt:vector>
  </HeadingPairs>
  <TitlesOfParts>
    <vt:vector size="69" baseType="lpstr">
      <vt:lpstr>Aptos</vt:lpstr>
      <vt:lpstr>Arial</vt:lpstr>
      <vt:lpstr>Calibri</vt:lpstr>
      <vt:lpstr>Courier New</vt:lpstr>
      <vt:lpstr>Gill Sans MT</vt:lpstr>
      <vt:lpstr>Symbol</vt:lpstr>
      <vt:lpstr>Wingdings 2</vt:lpstr>
      <vt:lpstr>Dividende</vt:lpstr>
      <vt:lpstr>API &amp; Cloud for data business</vt:lpstr>
      <vt:lpstr>Présentations</vt:lpstr>
      <vt:lpstr>Présentation du cours</vt:lpstr>
      <vt:lpstr>Le cours</vt:lpstr>
      <vt:lpstr>évaluation</vt:lpstr>
      <vt:lpstr>Règles de vie</vt:lpstr>
      <vt:lpstr>Derniers mots de présentation</vt:lpstr>
      <vt:lpstr>Introduction au mlops</vt:lpstr>
      <vt:lpstr>DEVOPS</vt:lpstr>
      <vt:lpstr>Présentation PowerPoint</vt:lpstr>
      <vt:lpstr>Présentation PowerPoint</vt:lpstr>
      <vt:lpstr>Présentation PowerPoint</vt:lpstr>
      <vt:lpstr>Présentation PowerPoint</vt:lpstr>
      <vt:lpstr>ML ?</vt:lpstr>
      <vt:lpstr>La data</vt:lpstr>
      <vt:lpstr>It’s alive</vt:lpstr>
      <vt:lpstr>MLOps ?</vt:lpstr>
      <vt:lpstr>Présentation PowerPoint</vt:lpstr>
      <vt:lpstr>Dataset of 20 000 files</vt:lpstr>
      <vt:lpstr>Data drift</vt:lpstr>
      <vt:lpstr>Les enjeux en production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mlops traite également les défis suivants</vt:lpstr>
      <vt:lpstr>Le projet de cette année</vt:lpstr>
      <vt:lpstr>Présentation du projet en production</vt:lpstr>
      <vt:lpstr>Présentation PowerPoint</vt:lpstr>
      <vt:lpstr>Nos outils</vt:lpstr>
      <vt:lpstr>Big picture</vt:lpstr>
      <vt:lpstr>!!! Warning !!!</vt:lpstr>
      <vt:lpstr>!!! Warning !!!</vt:lpstr>
      <vt:lpstr>Lets’ goooooo!!!!!!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Guillaume</dc:creator>
  <cp:lastModifiedBy>THOMAS Guillaume</cp:lastModifiedBy>
  <cp:revision>6</cp:revision>
  <dcterms:created xsi:type="dcterms:W3CDTF">2026-01-29T14:21:19Z</dcterms:created>
  <dcterms:modified xsi:type="dcterms:W3CDTF">2026-02-01T11:46:31Z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bfbbd0f-0666-461a-9212-afe773a25324_Enabled">
    <vt:lpwstr>true</vt:lpwstr>
  </property>
  <property fmtid="{D5CDD505-2E9C-101B-9397-08002B2CF9AE}" pid="3" name="MSIP_Label_bbfbbd0f-0666-461a-9212-afe773a25324_SetDate">
    <vt:lpwstr>2026-01-29T14:59:28Z</vt:lpwstr>
  </property>
  <property fmtid="{D5CDD505-2E9C-101B-9397-08002B2CF9AE}" pid="4" name="MSIP_Label_bbfbbd0f-0666-461a-9212-afe773a25324_Method">
    <vt:lpwstr>Standard</vt:lpwstr>
  </property>
  <property fmtid="{D5CDD505-2E9C-101B-9397-08002B2CF9AE}" pid="5" name="MSIP_Label_bbfbbd0f-0666-461a-9212-afe773a25324_Name">
    <vt:lpwstr>AFA Confidentiel</vt:lpwstr>
  </property>
  <property fmtid="{D5CDD505-2E9C-101B-9397-08002B2CF9AE}" pid="6" name="MSIP_Label_bbfbbd0f-0666-461a-9212-afe773a25324_SiteId">
    <vt:lpwstr>396b38cc-aa65-492b-bb0e-3d94ed25a97b</vt:lpwstr>
  </property>
  <property fmtid="{D5CDD505-2E9C-101B-9397-08002B2CF9AE}" pid="7" name="MSIP_Label_bbfbbd0f-0666-461a-9212-afe773a25324_ActionId">
    <vt:lpwstr>b029decf-e620-4b94-8ddc-cf4a6d46c27b</vt:lpwstr>
  </property>
  <property fmtid="{D5CDD505-2E9C-101B-9397-08002B2CF9AE}" pid="8" name="MSIP_Label_bbfbbd0f-0666-461a-9212-afe773a25324_ContentBits">
    <vt:lpwstr>3</vt:lpwstr>
  </property>
  <property fmtid="{D5CDD505-2E9C-101B-9397-08002B2CF9AE}" pid="9" name="MSIP_Label_bbfbbd0f-0666-461a-9212-afe773a25324_Tag">
    <vt:lpwstr>50, 3, 0, 1</vt:lpwstr>
  </property>
  <property fmtid="{D5CDD505-2E9C-101B-9397-08002B2CF9AE}" pid="10" name="ClassificationContentMarkingFooterLocations">
    <vt:lpwstr>Dividende:8</vt:lpwstr>
  </property>
  <property fmtid="{D5CDD505-2E9C-101B-9397-08002B2CF9AE}" pid="11" name="ClassificationContentMarkingFooterText">
    <vt:lpwstr>  Classification : Confidentiel - Donnée Entreprise </vt:lpwstr>
  </property>
</Properties>
</file>